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F6D82-1685-4ABB-86A4-A0560A78FC3F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74BCF-87CD-46A9-9FB9-3B66A8FB16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42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56602-65FD-4C14-B3E6-BE498F3833FC}" type="slidenum">
              <a:rPr lang="it-IT">
                <a:solidFill>
                  <a:prstClr val="black"/>
                </a:solidFill>
              </a:rPr>
              <a:pPr/>
              <a:t>9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8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34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89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523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6B4F7-1BB1-4A32-B3D7-62EF2E629A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4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81ED-5424-460A-858A-A90CA977242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04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7493-4FB4-41DE-B38B-B3D5515F1F8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84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B66F-4E61-4169-979D-EA7574628E3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7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4E95-80E7-4396-9576-049078989CF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01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695D-09B7-4B5F-A0DC-DF7F83AA6F7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50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413A-79FF-439B-A4E2-61DDC4555F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79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F67C-889E-4D36-822F-4D637EA1F98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9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692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FE17-DB2A-411B-988B-7CF42A571D5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51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AA6B-C963-4209-909E-4D4A957F3A2A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17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34428-DC4E-4449-AAE9-6EB2282AAC0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3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39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09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39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57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08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25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61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3339B-4D86-4298-BDDA-836D576B0DC5}" type="datetimeFigureOut">
              <a:rPr lang="it-IT" smtClean="0"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C4353-F5D3-4F59-9415-2BF3B22920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31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A9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 smtClean="0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86E5A9-A8D5-4EFD-8976-58B37F97DCA7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2058" name="Picture 13" descr="McGra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6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.univaq.it/~proietti/index_personal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319015"/>
            <a:ext cx="8424936" cy="1470025"/>
          </a:xfrm>
        </p:spPr>
        <p:txBody>
          <a:bodyPr/>
          <a:lstStyle/>
          <a:p>
            <a:r>
              <a:rPr lang="it-IT" dirty="0">
                <a:solidFill>
                  <a:srgbClr val="FFFF00"/>
                </a:solidFill>
                <a:latin typeface="Comic Sans MS" pitchFamily="66" charset="0"/>
              </a:rPr>
              <a:t>Didattica e Fondamenti degli Algoritmi e </a:t>
            </a:r>
            <a: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  <a:t>della Calcolabilità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err="1" smtClean="0">
                <a:latin typeface="Comic Sans MS" pitchFamily="66" charset="0"/>
              </a:rPr>
              <a:t>Sesta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 smtClean="0">
                <a:latin typeface="Comic Sans MS" pitchFamily="66" charset="0"/>
              </a:rPr>
              <a:t>giornata</a:t>
            </a:r>
            <a:r>
              <a:rPr lang="en-US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Risolvere 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efficientemente</a:t>
            </a: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un </a:t>
            </a: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>problema in P: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Il problema dell’ordinamento: </a:t>
            </a:r>
            <a:r>
              <a:rPr lang="it-IT" sz="3200" dirty="0" err="1" smtClean="0">
                <a:solidFill>
                  <a:srgbClr val="FFFF00"/>
                </a:solidFill>
                <a:latin typeface="Comic Sans MS" pitchFamily="66" charset="0"/>
              </a:rPr>
              <a:t>Insertion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3200" dirty="0" err="1" smtClean="0">
                <a:solidFill>
                  <a:srgbClr val="FFFF00"/>
                </a:solidFill>
                <a:latin typeface="Comic Sans MS" pitchFamily="66" charset="0"/>
              </a:rPr>
              <a:t>Sort</a:t>
            </a: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it-IT" sz="3200" dirty="0">
                <a:solidFill>
                  <a:srgbClr val="FFFF00"/>
                </a:solidFill>
                <a:latin typeface="Comic Sans MS" pitchFamily="66" charset="0"/>
              </a:rPr>
            </a:b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556720"/>
            <a:ext cx="7416824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Guido </a:t>
            </a:r>
            <a:r>
              <a:rPr lang="en-US" sz="2800" dirty="0" err="1" smtClean="0">
                <a:latin typeface="Comic Sans MS" pitchFamily="66" charset="0"/>
              </a:rPr>
              <a:t>Proietti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Email: guido.proietti@univaq.it</a:t>
            </a:r>
          </a:p>
          <a:p>
            <a:r>
              <a:rPr lang="en-US" sz="2400" dirty="0" smtClean="0">
                <a:latin typeface="Comic Sans MS" pitchFamily="66" charset="0"/>
              </a:rPr>
              <a:t>URL: </a:t>
            </a:r>
            <a:r>
              <a:rPr lang="en-US" sz="2400" dirty="0" smtClean="0">
                <a:latin typeface="Comic Sans MS" pitchFamily="66" charset="0"/>
                <a:hlinkClick r:id="rId2"/>
              </a:rPr>
              <a:t>www.di.univaq.it/~proietti/index_personal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5D7132-AFEA-45EE-904C-282749680961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8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3400" smtClean="0"/>
              <a:t>f(n) = </a:t>
            </a:r>
            <a:r>
              <a:rPr lang="it-IT" altLang="it-IT" sz="3400" smtClean="0">
                <a:latin typeface="Symbol" pitchFamily="18" charset="2"/>
              </a:rPr>
              <a:t>W</a:t>
            </a:r>
            <a:r>
              <a:rPr lang="it-IT" altLang="it-IT" sz="3400" smtClean="0"/>
              <a:t>(g(n)) se </a:t>
            </a:r>
            <a:r>
              <a:rPr lang="it-IT" altLang="it-IT" sz="3400" smtClean="0">
                <a:sym typeface="Symbol" pitchFamily="18" charset="2"/>
              </a:rPr>
              <a:t> due costanti c&gt;0 e n</a:t>
            </a:r>
            <a:r>
              <a:rPr lang="it-IT" altLang="it-IT" sz="3400" baseline="-25000" smtClean="0">
                <a:sym typeface="Symbol" pitchFamily="18" charset="2"/>
              </a:rPr>
              <a:t>0</a:t>
            </a:r>
            <a:r>
              <a:rPr lang="it-IT" altLang="it-IT" sz="3400" smtClean="0">
                <a:sym typeface="Symbol" pitchFamily="18" charset="2"/>
              </a:rPr>
              <a:t>≥0 tali che </a:t>
            </a:r>
            <a:r>
              <a:rPr lang="it-IT" altLang="it-IT" sz="3400" smtClean="0">
                <a:solidFill>
                  <a:srgbClr val="FFFF00"/>
                </a:solidFill>
              </a:rPr>
              <a:t>f(n) ≥ c g(n)</a:t>
            </a:r>
            <a:r>
              <a:rPr lang="it-IT" altLang="it-IT" sz="3400" smtClean="0"/>
              <a:t> per ogni n </a:t>
            </a:r>
            <a:r>
              <a:rPr lang="it-IT" altLang="it-IT" sz="3400" smtClean="0">
                <a:sym typeface="Symbol" pitchFamily="18" charset="2"/>
              </a:rPr>
              <a:t>≥</a:t>
            </a:r>
            <a:r>
              <a:rPr lang="it-IT" altLang="it-IT" sz="3400" smtClean="0"/>
              <a:t> </a:t>
            </a:r>
            <a:r>
              <a:rPr lang="it-IT" altLang="it-IT" sz="3400" smtClean="0">
                <a:sym typeface="Symbol" pitchFamily="18" charset="2"/>
              </a:rPr>
              <a:t>n</a:t>
            </a:r>
            <a:r>
              <a:rPr lang="it-IT" altLang="it-IT" sz="3400" baseline="-25000" smtClean="0">
                <a:sym typeface="Symbol" pitchFamily="18" charset="2"/>
              </a:rPr>
              <a:t>0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</a:rPr>
              <a:t>Notazione asintotica </a:t>
            </a:r>
            <a:r>
              <a:rPr lang="it-IT" altLang="it-IT" sz="4000" b="1" dirty="0">
                <a:solidFill>
                  <a:srgbClr val="FFFF00"/>
                </a:solidFill>
                <a:latin typeface="Symbol" pitchFamily="18" charset="2"/>
              </a:rPr>
              <a:t>W</a:t>
            </a:r>
            <a:endParaRPr lang="it-IT" altLang="it-IT" sz="4000" b="1" dirty="0">
              <a:solidFill>
                <a:srgbClr val="FFFF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447800" y="2501900"/>
            <a:ext cx="6400800" cy="3810000"/>
            <a:chOff x="1056" y="1536"/>
            <a:chExt cx="4032" cy="2400"/>
          </a:xfrm>
        </p:grpSpPr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1056" y="1536"/>
              <a:ext cx="4032" cy="2400"/>
            </a:xfrm>
            <a:prstGeom prst="rect">
              <a:avLst/>
            </a:prstGeom>
            <a:solidFill>
              <a:srgbClr val="FFFF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4344" name="Freeform 12"/>
            <p:cNvSpPr>
              <a:spLocks/>
            </p:cNvSpPr>
            <p:nvPr/>
          </p:nvSpPr>
          <p:spPr bwMode="auto">
            <a:xfrm>
              <a:off x="1248" y="1632"/>
              <a:ext cx="3216" cy="2016"/>
            </a:xfrm>
            <a:custGeom>
              <a:avLst/>
              <a:gdLst>
                <a:gd name="T0" fmla="*/ 0 w 3216"/>
                <a:gd name="T1" fmla="*/ 2016 h 2016"/>
                <a:gd name="T2" fmla="*/ 576 w 3216"/>
                <a:gd name="T3" fmla="*/ 1104 h 2016"/>
                <a:gd name="T4" fmla="*/ 1296 w 3216"/>
                <a:gd name="T5" fmla="*/ 720 h 2016"/>
                <a:gd name="T6" fmla="*/ 2160 w 3216"/>
                <a:gd name="T7" fmla="*/ 288 h 2016"/>
                <a:gd name="T8" fmla="*/ 3216 w 3216"/>
                <a:gd name="T9" fmla="*/ 0 h 20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6"/>
                <a:gd name="T16" fmla="*/ 0 h 2016"/>
                <a:gd name="T17" fmla="*/ 3216 w 3216"/>
                <a:gd name="T18" fmla="*/ 2016 h 20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6" h="2016">
                  <a:moveTo>
                    <a:pt x="0" y="2016"/>
                  </a:moveTo>
                  <a:cubicBezTo>
                    <a:pt x="180" y="1668"/>
                    <a:pt x="360" y="1320"/>
                    <a:pt x="576" y="1104"/>
                  </a:cubicBezTo>
                  <a:cubicBezTo>
                    <a:pt x="792" y="888"/>
                    <a:pt x="1032" y="855"/>
                    <a:pt x="1296" y="720"/>
                  </a:cubicBezTo>
                  <a:cubicBezTo>
                    <a:pt x="1559" y="584"/>
                    <a:pt x="1840" y="407"/>
                    <a:pt x="2160" y="288"/>
                  </a:cubicBezTo>
                  <a:cubicBezTo>
                    <a:pt x="2479" y="168"/>
                    <a:pt x="2847" y="84"/>
                    <a:pt x="3216" y="0"/>
                  </a:cubicBezTo>
                </a:path>
              </a:pathLst>
            </a:custGeom>
            <a:noFill/>
            <a:ln w="57150" cap="flat" cmpd="sng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4345" name="Line 13"/>
            <p:cNvSpPr>
              <a:spLocks noChangeShapeType="1"/>
            </p:cNvSpPr>
            <p:nvPr/>
          </p:nvSpPr>
          <p:spPr bwMode="auto">
            <a:xfrm>
              <a:off x="2544" y="2352"/>
              <a:ext cx="0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4346" name="Freeform 11"/>
            <p:cNvSpPr>
              <a:spLocks/>
            </p:cNvSpPr>
            <p:nvPr/>
          </p:nvSpPr>
          <p:spPr bwMode="auto">
            <a:xfrm>
              <a:off x="1248" y="2072"/>
              <a:ext cx="3216" cy="1576"/>
            </a:xfrm>
            <a:custGeom>
              <a:avLst/>
              <a:gdLst>
                <a:gd name="T0" fmla="*/ 0 w 3216"/>
                <a:gd name="T1" fmla="*/ 1576 h 1576"/>
                <a:gd name="T2" fmla="*/ 192 w 3216"/>
                <a:gd name="T3" fmla="*/ 904 h 1576"/>
                <a:gd name="T4" fmla="*/ 672 w 3216"/>
                <a:gd name="T5" fmla="*/ 1000 h 1576"/>
                <a:gd name="T6" fmla="*/ 912 w 3216"/>
                <a:gd name="T7" fmla="*/ 520 h 1576"/>
                <a:gd name="T8" fmla="*/ 1296 w 3216"/>
                <a:gd name="T9" fmla="*/ 280 h 1576"/>
                <a:gd name="T10" fmla="*/ 2208 w 3216"/>
                <a:gd name="T11" fmla="*/ 40 h 1576"/>
                <a:gd name="T12" fmla="*/ 3216 w 3216"/>
                <a:gd name="T13" fmla="*/ 40 h 1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16"/>
                <a:gd name="T22" fmla="*/ 0 h 1576"/>
                <a:gd name="T23" fmla="*/ 3216 w 3216"/>
                <a:gd name="T24" fmla="*/ 1576 h 1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16" h="1576">
                  <a:moveTo>
                    <a:pt x="0" y="1576"/>
                  </a:moveTo>
                  <a:cubicBezTo>
                    <a:pt x="40" y="1287"/>
                    <a:pt x="80" y="999"/>
                    <a:pt x="192" y="904"/>
                  </a:cubicBezTo>
                  <a:cubicBezTo>
                    <a:pt x="303" y="808"/>
                    <a:pt x="552" y="1063"/>
                    <a:pt x="672" y="1000"/>
                  </a:cubicBezTo>
                  <a:cubicBezTo>
                    <a:pt x="791" y="936"/>
                    <a:pt x="808" y="640"/>
                    <a:pt x="912" y="520"/>
                  </a:cubicBezTo>
                  <a:cubicBezTo>
                    <a:pt x="1016" y="400"/>
                    <a:pt x="1080" y="359"/>
                    <a:pt x="1296" y="280"/>
                  </a:cubicBezTo>
                  <a:cubicBezTo>
                    <a:pt x="1511" y="200"/>
                    <a:pt x="1888" y="79"/>
                    <a:pt x="2208" y="40"/>
                  </a:cubicBezTo>
                  <a:cubicBezTo>
                    <a:pt x="2527" y="0"/>
                    <a:pt x="2871" y="20"/>
                    <a:pt x="3216" y="40"/>
                  </a:cubicBezTo>
                </a:path>
              </a:pathLst>
            </a:custGeom>
            <a:noFill/>
            <a:ln w="571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4347" name="Rectangle 14"/>
            <p:cNvSpPr>
              <a:spLocks noChangeArrowheads="1"/>
            </p:cNvSpPr>
            <p:nvPr/>
          </p:nvSpPr>
          <p:spPr bwMode="auto">
            <a:xfrm>
              <a:off x="2448" y="3600"/>
              <a:ext cx="28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>
                  <a:solidFill>
                    <a:srgbClr val="000000"/>
                  </a:solidFill>
                </a:rPr>
                <a:t>n</a:t>
              </a:r>
              <a:r>
                <a:rPr lang="it-IT" altLang="it-IT" sz="2600" i="1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4348" name="Rectangle 15"/>
            <p:cNvSpPr>
              <a:spLocks noChangeArrowheads="1"/>
            </p:cNvSpPr>
            <p:nvPr/>
          </p:nvSpPr>
          <p:spPr bwMode="auto">
            <a:xfrm>
              <a:off x="4436" y="3628"/>
              <a:ext cx="22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>
                  <a:solidFill>
                    <a:srgbClr val="000000"/>
                  </a:solidFill>
                </a:rPr>
                <a:t>n</a:t>
              </a:r>
              <a:endParaRPr lang="it-IT" altLang="it-IT" sz="2600" i="1" baseline="-25000">
                <a:solidFill>
                  <a:srgbClr val="000000"/>
                </a:solidFill>
              </a:endParaRPr>
            </a:p>
          </p:txBody>
        </p:sp>
        <p:sp>
          <p:nvSpPr>
            <p:cNvPr id="14349" name="Rectangle 16"/>
            <p:cNvSpPr>
              <a:spLocks noChangeArrowheads="1"/>
            </p:cNvSpPr>
            <p:nvPr/>
          </p:nvSpPr>
          <p:spPr bwMode="auto">
            <a:xfrm>
              <a:off x="1440" y="1680"/>
              <a:ext cx="13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>
                  <a:solidFill>
                    <a:srgbClr val="000000"/>
                  </a:solidFill>
                </a:rPr>
                <a:t>f(n) = </a:t>
              </a:r>
              <a:r>
                <a:rPr lang="it-IT" altLang="it-IT" sz="2600" i="1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r>
                <a:rPr lang="it-IT" altLang="it-IT" sz="2600" i="1">
                  <a:solidFill>
                    <a:srgbClr val="000000"/>
                  </a:solidFill>
                </a:rPr>
                <a:t>(</a:t>
              </a:r>
              <a:r>
                <a:rPr lang="it-IT" altLang="it-IT" sz="800" i="1">
                  <a:solidFill>
                    <a:srgbClr val="000000"/>
                  </a:solidFill>
                </a:rPr>
                <a:t> </a:t>
              </a:r>
              <a:r>
                <a:rPr lang="it-IT" altLang="it-IT" sz="2600" i="1">
                  <a:solidFill>
                    <a:srgbClr val="000000"/>
                  </a:solidFill>
                </a:rPr>
                <a:t>g(n)</a:t>
              </a:r>
              <a:r>
                <a:rPr lang="it-IT" altLang="it-IT" sz="800" i="1">
                  <a:solidFill>
                    <a:srgbClr val="000000"/>
                  </a:solidFill>
                </a:rPr>
                <a:t> </a:t>
              </a:r>
              <a:r>
                <a:rPr lang="it-IT" altLang="it-IT" sz="2600" i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14350" name="Rectangle 17"/>
            <p:cNvSpPr>
              <a:spLocks noChangeArrowheads="1"/>
            </p:cNvSpPr>
            <p:nvPr/>
          </p:nvSpPr>
          <p:spPr bwMode="auto">
            <a:xfrm>
              <a:off x="4528" y="1536"/>
              <a:ext cx="41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>
                  <a:solidFill>
                    <a:srgbClr val="000000"/>
                  </a:solidFill>
                </a:rPr>
                <a:t>f(n)</a:t>
              </a:r>
            </a:p>
          </p:txBody>
        </p:sp>
        <p:sp>
          <p:nvSpPr>
            <p:cNvPr id="14351" name="Rectangle 18"/>
            <p:cNvSpPr>
              <a:spLocks noChangeArrowheads="1"/>
            </p:cNvSpPr>
            <p:nvPr/>
          </p:nvSpPr>
          <p:spPr bwMode="auto">
            <a:xfrm>
              <a:off x="4483" y="2016"/>
              <a:ext cx="58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>
                  <a:solidFill>
                    <a:srgbClr val="000000"/>
                  </a:solidFill>
                </a:rPr>
                <a:t>c</a:t>
              </a:r>
              <a:r>
                <a:rPr lang="it-IT" altLang="it-IT" sz="1600" i="1">
                  <a:solidFill>
                    <a:srgbClr val="000000"/>
                  </a:solidFill>
                </a:rPr>
                <a:t> </a:t>
              </a:r>
              <a:r>
                <a:rPr lang="it-IT" altLang="it-IT" sz="2600" i="1">
                  <a:solidFill>
                    <a:srgbClr val="000000"/>
                  </a:solidFill>
                </a:rPr>
                <a:t>g(n)</a:t>
              </a:r>
            </a:p>
          </p:txBody>
        </p:sp>
        <p:sp>
          <p:nvSpPr>
            <p:cNvPr id="14352" name="Line 7"/>
            <p:cNvSpPr>
              <a:spLocks noChangeShapeType="1"/>
            </p:cNvSpPr>
            <p:nvPr/>
          </p:nvSpPr>
          <p:spPr bwMode="auto">
            <a:xfrm flipV="1">
              <a:off x="1248" y="1632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4353" name="Line 8"/>
            <p:cNvSpPr>
              <a:spLocks noChangeShapeType="1"/>
            </p:cNvSpPr>
            <p:nvPr/>
          </p:nvSpPr>
          <p:spPr bwMode="auto">
            <a:xfrm>
              <a:off x="1248" y="3648"/>
              <a:ext cx="3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</p:grp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7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86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>
                <a:solidFill>
                  <a:srgbClr val="FFFFFF"/>
                </a:solidFill>
                <a:latin typeface="Times New Roman" pitchFamily="18" charset="0"/>
              </a:rPr>
              <a:t>Se </a:t>
            </a:r>
            <a:r>
              <a:rPr lang="it-IT" altLang="it-IT" sz="3200">
                <a:latin typeface="Times New Roman" pitchFamily="18" charset="0"/>
              </a:rPr>
              <a:t>g(n)</a:t>
            </a:r>
            <a:r>
              <a:rPr lang="it-IT" altLang="it-IT" sz="3200">
                <a:solidFill>
                  <a:srgbClr val="FFFFFF"/>
                </a:solidFill>
                <a:latin typeface="Times New Roman" pitchFamily="18" charset="0"/>
              </a:rPr>
              <a:t> è definitivamente diversa da 0 per n∞ (praticamente, tutti i casi di nostro interesse), avremo che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altLang="it-IT" sz="3400" baseline="-2500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altLang="it-IT" sz="3400" baseline="-2500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altLang="it-IT" sz="3400" baseline="-2500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altLang="it-IT" sz="3400" baseline="-2500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altLang="it-IT" sz="3400" baseline="-2500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>
                <a:solidFill>
                  <a:srgbClr val="FFFFFF"/>
                </a:solidFill>
                <a:latin typeface="Times New Roman" pitchFamily="18" charset="0"/>
              </a:rPr>
              <a:t>ovvero </a:t>
            </a:r>
            <a:r>
              <a:rPr lang="it-IT" altLang="it-IT" sz="3200">
                <a:latin typeface="Times New Roman" pitchFamily="18" charset="0"/>
              </a:rPr>
              <a:t>f(n)=</a:t>
            </a:r>
            <a:r>
              <a:rPr lang="el-GR" altLang="it-IT" sz="3200">
                <a:latin typeface="Times New Roman" pitchFamily="18" charset="0"/>
              </a:rPr>
              <a:t>Ω</a:t>
            </a:r>
            <a:r>
              <a:rPr lang="it-IT" altLang="it-IT" sz="3200">
                <a:latin typeface="Times New Roman" pitchFamily="18" charset="0"/>
              </a:rPr>
              <a:t>(g(n) </a:t>
            </a:r>
            <a:r>
              <a:rPr lang="it-IT" altLang="it-IT" sz="3200">
                <a:solidFill>
                  <a:srgbClr val="FFFFFF"/>
                </a:solidFill>
                <a:latin typeface="Times New Roman" pitchFamily="18" charset="0"/>
              </a:rPr>
              <a:t>se e solo se </a:t>
            </a:r>
            <a:r>
              <a:rPr lang="it-IT" altLang="it-IT" sz="3200">
                <a:latin typeface="Times New Roman" pitchFamily="18" charset="0"/>
              </a:rPr>
              <a:t>f(n)</a:t>
            </a:r>
            <a:r>
              <a:rPr lang="it-IT" altLang="it-IT" sz="3200">
                <a:solidFill>
                  <a:srgbClr val="FFFFFF"/>
                </a:solidFill>
                <a:latin typeface="Times New Roman" pitchFamily="18" charset="0"/>
              </a:rPr>
              <a:t> è un infinito di ordine non inferiore a </a:t>
            </a:r>
            <a:r>
              <a:rPr lang="it-IT" altLang="it-IT" sz="3200">
                <a:latin typeface="Times New Roman" pitchFamily="18" charset="0"/>
              </a:rPr>
              <a:t>g(n)</a:t>
            </a:r>
            <a:r>
              <a:rPr lang="it-IT" altLang="it-IT" sz="320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411" name="Rectangle 14"/>
          <p:cNvSpPr>
            <a:spLocks noChangeArrowheads="1"/>
          </p:cNvSpPr>
          <p:nvPr/>
        </p:nvSpPr>
        <p:spPr bwMode="auto">
          <a:xfrm>
            <a:off x="1908175" y="3141663"/>
            <a:ext cx="5040313" cy="10795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FFFFFF"/>
              </a:solidFill>
            </a:endParaRPr>
          </a:p>
        </p:txBody>
      </p:sp>
      <p:sp>
        <p:nvSpPr>
          <p:cNvPr id="1741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9pPr>
          </a:lstStyle>
          <a:p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Copyright © 2004 - The McGraw - Hill Companies, srl</a:t>
            </a:r>
          </a:p>
        </p:txBody>
      </p:sp>
      <p:sp>
        <p:nvSpPr>
          <p:cNvPr id="1741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charset="0"/>
                <a:sym typeface="Symbol" pitchFamily="18" charset="2"/>
              </a:defRPr>
            </a:lvl9pPr>
          </a:lstStyle>
          <a:p>
            <a:fld id="{6572A8C6-C8A5-4E26-B87F-E1370A234129}" type="slidenum">
              <a:rPr lang="it-IT" altLang="it-IT" sz="1400" smtClean="0">
                <a:solidFill>
                  <a:srgbClr val="FFFFFF"/>
                </a:solidFill>
              </a:rPr>
              <a:pPr/>
              <a:t>11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588963" y="487363"/>
            <a:ext cx="8304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4000" dirty="0">
                <a:solidFill>
                  <a:srgbClr val="FFFFFF"/>
                </a:solidFill>
              </a:rPr>
              <a:t>Legame con il concetto di limite</a:t>
            </a:r>
            <a:endParaRPr lang="it-IT" dirty="0">
              <a:solidFill>
                <a:srgbClr val="FFFFFF"/>
              </a:solidFill>
              <a:latin typeface="Comic Sans MS" pitchFamily="66" charset="0"/>
            </a:endParaRPr>
          </a:p>
        </p:txBody>
      </p:sp>
      <p:graphicFrame>
        <p:nvGraphicFramePr>
          <p:cNvPr id="17415" name="Object 6"/>
          <p:cNvGraphicFramePr>
            <a:graphicFrameLocks noChangeAspect="1"/>
          </p:cNvGraphicFramePr>
          <p:nvPr/>
        </p:nvGraphicFramePr>
        <p:xfrm>
          <a:off x="2201863" y="3321050"/>
          <a:ext cx="44529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zione" r:id="rId3" imgW="2489040" imgH="444240" progId="Equation.3">
                  <p:embed/>
                </p:oleObj>
              </mc:Choice>
              <mc:Fallback>
                <p:oleObj name="Equazione" r:id="rId3" imgW="2489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3321050"/>
                        <a:ext cx="4452937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8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831850" y="404813"/>
            <a:ext cx="7772400" cy="1143000"/>
          </a:xfrm>
        </p:spPr>
        <p:txBody>
          <a:bodyPr/>
          <a:lstStyle/>
          <a:p>
            <a:pPr algn="r"/>
            <a:r>
              <a:rPr lang="it-IT" dirty="0" smtClean="0">
                <a:solidFill>
                  <a:srgbClr val="FFFF00"/>
                </a:solidFill>
              </a:rPr>
              <a:t>Relazioni tra O, </a:t>
            </a:r>
            <a:r>
              <a:rPr lang="el-GR" dirty="0" smtClean="0">
                <a:solidFill>
                  <a:srgbClr val="FFFF00"/>
                </a:solidFill>
              </a:rPr>
              <a:t>Ω</a:t>
            </a:r>
            <a:r>
              <a:rPr lang="it-IT" dirty="0" smtClean="0">
                <a:solidFill>
                  <a:srgbClr val="FFFF00"/>
                </a:solidFill>
              </a:rPr>
              <a:t> e </a:t>
            </a:r>
            <a:r>
              <a:rPr lang="el-GR" dirty="0" smtClean="0">
                <a:solidFill>
                  <a:srgbClr val="FFFF00"/>
                </a:solidFill>
              </a:rPr>
              <a:t>Θ</a:t>
            </a:r>
            <a:endParaRPr lang="it-IT" dirty="0" smtClean="0">
              <a:solidFill>
                <a:srgbClr val="FFFF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444750" y="1684338"/>
            <a:ext cx="4648200" cy="1600200"/>
          </a:xfrm>
          <a:prstGeom prst="rect">
            <a:avLst/>
          </a:prstGeom>
          <a:solidFill>
            <a:srgbClr val="FFFFCD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579688" y="1943100"/>
          <a:ext cx="430371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286000" imgH="228600" progId="Equation.3">
                  <p:embed/>
                </p:oleObj>
              </mc:Choice>
              <mc:Fallback>
                <p:oleObj name="Equation" r:id="rId3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1943100"/>
                        <a:ext cx="430371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560638" y="2598738"/>
          <a:ext cx="430371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286000" imgH="228600" progId="Equation.3">
                  <p:embed/>
                </p:oleObj>
              </mc:Choice>
              <mc:Fallback>
                <p:oleObj name="Equation" r:id="rId5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2598738"/>
                        <a:ext cx="430371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4578350" y="244633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411413" y="3484563"/>
            <a:ext cx="4648200" cy="1600200"/>
          </a:xfrm>
          <a:prstGeom prst="rect">
            <a:avLst/>
          </a:prstGeom>
          <a:solidFill>
            <a:srgbClr val="FFFFCD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2546350" y="3743325"/>
          <a:ext cx="43037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zione" r:id="rId7" imgW="2286000" imgH="228600" progId="Equation.3">
                  <p:embed/>
                </p:oleObj>
              </mc:Choice>
              <mc:Fallback>
                <p:oleObj name="Equazione" r:id="rId7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3743325"/>
                        <a:ext cx="430371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2527300" y="4398963"/>
          <a:ext cx="43037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zione" r:id="rId9" imgW="2286000" imgH="228600" progId="Equation.3">
                  <p:embed/>
                </p:oleObj>
              </mc:Choice>
              <mc:Fallback>
                <p:oleObj name="Equazione" r:id="rId9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4398963"/>
                        <a:ext cx="430371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6"/>
          <p:cNvSpPr>
            <a:spLocks noChangeShapeType="1"/>
          </p:cNvSpPr>
          <p:nvPr/>
        </p:nvSpPr>
        <p:spPr bwMode="auto">
          <a:xfrm flipH="1">
            <a:off x="4545013" y="4246563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755650" y="5292725"/>
            <a:ext cx="7632700" cy="800100"/>
          </a:xfrm>
          <a:prstGeom prst="rect">
            <a:avLst/>
          </a:prstGeom>
          <a:solidFill>
            <a:srgbClr val="FFFFCD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1079500" y="5561013"/>
          <a:ext cx="70929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zione" r:id="rId11" imgW="3073400" imgH="228600" progId="Equation.3">
                  <p:embed/>
                </p:oleObj>
              </mc:Choice>
              <mc:Fallback>
                <p:oleObj name="Equazione" r:id="rId11" imgW="3073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5561013"/>
                        <a:ext cx="709295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9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rgbClr val="FFFF00"/>
                </a:solidFill>
              </a:rPr>
              <a:t>Complessità spaziale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466725" y="1824038"/>
            <a:ext cx="81375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Ricordiamo che oltre alla complessità temporale dobbiamo valutare anche la </a:t>
            </a:r>
            <a:r>
              <a:rPr lang="it-IT" sz="28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complessità spaziale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di un algoritmo, ovvero lo spazio di memoria necessario per ospitare le strutture di dati utilizzate dall’algoritmo.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09588" y="3716338"/>
            <a:ext cx="62563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 complessità spaziale del </a:t>
            </a:r>
            <a:r>
              <a:rPr lang="it-IT" sz="2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Selection</a:t>
            </a: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Sort</a:t>
            </a: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 dell’</a:t>
            </a:r>
            <a:r>
              <a:rPr lang="it-IT" sz="2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Sort</a:t>
            </a: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è 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it-IT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(n)</a:t>
            </a:r>
            <a:r>
              <a:rPr lang="it-IT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47561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solidFill>
                  <a:srgbClr val="FFFF00"/>
                </a:solidFill>
                <a:latin typeface="Times" pitchFamily="18" charset="0"/>
              </a:rPr>
              <a:t>Nota: </a:t>
            </a:r>
            <a:r>
              <a:rPr lang="it-IT" sz="2400" dirty="0">
                <a:solidFill>
                  <a:srgbClr val="FFFFFF"/>
                </a:solidFill>
                <a:latin typeface="Times" pitchFamily="18" charset="0"/>
              </a:rPr>
              <a:t>Se la complessità spaziale di un certo algoritmo è </a:t>
            </a:r>
            <a:r>
              <a:rPr lang="el-GR" sz="2400" dirty="0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Θ</a:t>
            </a:r>
            <a:r>
              <a:rPr lang="it-IT" sz="2400" dirty="0">
                <a:solidFill>
                  <a:srgbClr val="FFFF00"/>
                </a:solidFill>
                <a:latin typeface="Times" pitchFamily="18" charset="0"/>
              </a:rPr>
              <a:t>(g(n))</a:t>
            </a:r>
            <a:r>
              <a:rPr lang="it-IT" sz="2400" dirty="0">
                <a:solidFill>
                  <a:srgbClr val="FFFFFF"/>
                </a:solidFill>
                <a:latin typeface="Times" pitchFamily="18" charset="0"/>
              </a:rPr>
              <a:t>, e se tale algoritmo “ispeziona” l’intera memoria occupata, allora la complessità temporale dell’algoritmo è </a:t>
            </a:r>
            <a:r>
              <a:rPr lang="it-IT" sz="2400" dirty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</a:t>
            </a:r>
            <a:r>
              <a:rPr lang="it-IT" sz="2400" dirty="0">
                <a:solidFill>
                  <a:srgbClr val="FFFF00"/>
                </a:solidFill>
                <a:latin typeface="Times" pitchFamily="18" charset="0"/>
              </a:rPr>
              <a:t>(g(n))</a:t>
            </a:r>
            <a:r>
              <a:rPr lang="it-IT" sz="2400" dirty="0">
                <a:solidFill>
                  <a:srgbClr val="FFFFFF"/>
                </a:solidFill>
                <a:latin typeface="Times" pitchFamily="18" charset="0"/>
              </a:rPr>
              <a:t>, ovviamente.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5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250825" y="668338"/>
            <a:ext cx="876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3200" smtClean="0">
                <a:solidFill>
                  <a:srgbClr val="FFFF00"/>
                </a:solidFill>
              </a:rPr>
              <a:t>Conseguenze per il problema dell’ordinamento</a:t>
            </a:r>
            <a:endParaRPr lang="it-IT" sz="320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360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107950" y="1484313"/>
            <a:ext cx="8893175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 complessità spaziale di qualsiasi algoritmo che risolve il problema dell’ordinamento è </a:t>
            </a:r>
            <a:r>
              <a:rPr lang="it-IT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it-IT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it-IT" sz="280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(dimensione input)</a:t>
            </a:r>
            <a:endParaRPr lang="it-IT" sz="280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it-IT" sz="280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…ma </a:t>
            </a:r>
            <a:r>
              <a:rPr lang="it-IT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qualsiasi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algoritmo che risolve il problema  dell’ordinamento deve ispezionare </a:t>
            </a:r>
            <a:r>
              <a:rPr lang="it-IT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tutti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 dati in ingresso, e quindi ha complessità temporale  T(n)=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80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sym typeface="Symbol" pitchFamily="18" charset="2"/>
              </a:rPr>
              <a:t></a:t>
            </a:r>
            <a:endParaRPr lang="it-IT" sz="2800" smtClean="0">
              <a:solidFill>
                <a:srgbClr val="FFFFFF"/>
              </a:solidFill>
              <a:sym typeface="Wingdings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smtClean="0">
                <a:solidFill>
                  <a:srgbClr val="FFFF00"/>
                </a:solidFill>
                <a:sym typeface="Wingdings" pitchFamily="2" charset="2"/>
              </a:rPr>
              <a:t>Tutti</a:t>
            </a:r>
            <a:r>
              <a:rPr lang="it-IT" sz="2800" smtClean="0">
                <a:solidFill>
                  <a:srgbClr val="FFFFFF"/>
                </a:solidFill>
                <a:sym typeface="Wingdings" pitchFamily="2" charset="2"/>
              </a:rPr>
              <a:t> gli algoritmi che risolveranno il problema  dell’ordinamento avranno una complessità temporale </a:t>
            </a:r>
            <a:r>
              <a:rPr lang="it-IT" sz="2800" smtClean="0">
                <a:solidFill>
                  <a:srgbClr val="FFFFFF"/>
                </a:solidFill>
                <a:sym typeface="Symbol" pitchFamily="18" charset="2"/>
              </a:rPr>
              <a:t></a:t>
            </a:r>
            <a:r>
              <a:rPr lang="it-IT" sz="2800" smtClean="0">
                <a:solidFill>
                  <a:srgbClr val="FFFFFF"/>
                </a:solidFill>
              </a:rPr>
              <a:t>(n)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0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1843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86019D70-3482-47C6-8D93-ACA1D40FD07B}" type="slidenum">
              <a:rPr lang="it-IT" altLang="it-IT" sz="1400" smtClean="0">
                <a:solidFill>
                  <a:srgbClr val="FFFFFF"/>
                </a:solidFill>
              </a:rPr>
              <a:pPr/>
              <a:t>15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black">
          <a:xfrm>
            <a:off x="457200" y="26035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600" b="1">
                <a:solidFill>
                  <a:srgbClr val="FFFFFF"/>
                </a:solidFill>
              </a:rPr>
              <a:t>Delimitazione superiore e inferiore alla complessità di un problema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79388" y="1412875"/>
            <a:ext cx="8783637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it-IT" altLang="it-IT" sz="2400" b="1" dirty="0">
                <a:cs typeface="Arial" charset="0"/>
              </a:rPr>
              <a:t>Definizione (</a:t>
            </a:r>
            <a:r>
              <a:rPr lang="it-IT" altLang="it-IT" sz="2400" b="1" i="1" dirty="0" err="1">
                <a:cs typeface="Arial" charset="0"/>
              </a:rPr>
              <a:t>upper</a:t>
            </a:r>
            <a:r>
              <a:rPr lang="it-IT" altLang="it-IT" sz="2400" b="1" i="1" dirty="0">
                <a:cs typeface="Arial" charset="0"/>
              </a:rPr>
              <a:t> </a:t>
            </a:r>
            <a:r>
              <a:rPr lang="it-IT" altLang="it-IT" sz="2400" b="1" i="1" dirty="0" err="1">
                <a:cs typeface="Arial" charset="0"/>
              </a:rPr>
              <a:t>bound</a:t>
            </a:r>
            <a:r>
              <a:rPr lang="it-IT" altLang="it-IT" sz="2400" b="1" i="1" dirty="0">
                <a:cs typeface="Arial" charset="0"/>
              </a:rPr>
              <a:t> </a:t>
            </a:r>
            <a:r>
              <a:rPr lang="it-IT" altLang="it-IT" sz="2400" b="1" dirty="0">
                <a:cs typeface="Arial" charset="0"/>
              </a:rPr>
              <a:t>di un problema):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Un problema </a:t>
            </a:r>
            <a:r>
              <a:rPr lang="it-IT" altLang="it-IT" sz="2400" i="1" dirty="0">
                <a:solidFill>
                  <a:srgbClr val="FFFFFF"/>
                </a:solidFill>
                <a:cs typeface="Arial" charset="0"/>
              </a:rPr>
              <a:t>P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ha una </a:t>
            </a:r>
            <a:r>
              <a:rPr lang="it-IT" altLang="it-IT" sz="2400" dirty="0">
                <a:cs typeface="Arial" charset="0"/>
              </a:rPr>
              <a:t>delimitazione superiore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it-IT" altLang="it-IT" sz="2400" dirty="0">
                <a:cs typeface="Arial" charset="0"/>
              </a:rPr>
              <a:t>alla complessità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it-IT" altLang="it-IT" sz="2400" dirty="0">
                <a:cs typeface="Arial" charset="0"/>
              </a:rPr>
              <a:t>O(</a:t>
            </a:r>
            <a:r>
              <a:rPr lang="it-IT" altLang="it-IT" sz="2400" i="1" dirty="0">
                <a:cs typeface="Arial" charset="0"/>
              </a:rPr>
              <a:t>g</a:t>
            </a:r>
            <a:r>
              <a:rPr lang="it-IT" altLang="it-IT" sz="2400" dirty="0">
                <a:cs typeface="Arial" charset="0"/>
              </a:rPr>
              <a:t>(</a:t>
            </a:r>
            <a:r>
              <a:rPr lang="it-IT" altLang="it-IT" sz="2400" i="1" dirty="0">
                <a:cs typeface="Arial" charset="0"/>
              </a:rPr>
              <a:t>n</a:t>
            </a:r>
            <a:r>
              <a:rPr lang="it-IT" altLang="it-IT" sz="2400" dirty="0">
                <a:cs typeface="Arial" charset="0"/>
              </a:rPr>
              <a:t>))</a:t>
            </a:r>
            <a:r>
              <a:rPr lang="it-IT" altLang="it-IT" sz="2400" dirty="0">
                <a:solidFill>
                  <a:srgbClr val="00CC99"/>
                </a:solidFill>
                <a:cs typeface="Arial" charset="0"/>
              </a:rPr>
              <a:t> 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rispetto ad una certa risorsa di calcolo (spazio o tempo) se </a:t>
            </a:r>
            <a:r>
              <a:rPr lang="it-IT" altLang="it-IT" sz="2400" dirty="0">
                <a:cs typeface="Arial" charset="0"/>
              </a:rPr>
              <a:t>esiste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un algoritmo (che quindi abbiamo già progettato) che risolve </a:t>
            </a:r>
            <a:r>
              <a:rPr lang="it-IT" altLang="it-IT" sz="2400" i="1" dirty="0">
                <a:solidFill>
                  <a:srgbClr val="FFFFFF"/>
                </a:solidFill>
                <a:cs typeface="Arial" charset="0"/>
              </a:rPr>
              <a:t>P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e il cui costo di esecuzione rispetto a quella risorsa è </a:t>
            </a:r>
            <a:r>
              <a:rPr lang="it-IT" altLang="it-IT" sz="2400" dirty="0">
                <a:cs typeface="Arial" charset="0"/>
              </a:rPr>
              <a:t>O(</a:t>
            </a:r>
            <a:r>
              <a:rPr lang="it-IT" altLang="it-IT" sz="2400" i="1" dirty="0">
                <a:cs typeface="Arial" charset="0"/>
              </a:rPr>
              <a:t>g</a:t>
            </a:r>
            <a:r>
              <a:rPr lang="it-IT" altLang="it-IT" sz="2400" dirty="0">
                <a:cs typeface="Arial" charset="0"/>
              </a:rPr>
              <a:t>(</a:t>
            </a:r>
            <a:r>
              <a:rPr lang="it-IT" altLang="it-IT" sz="2400" i="1" dirty="0">
                <a:cs typeface="Arial" charset="0"/>
              </a:rPr>
              <a:t>n</a:t>
            </a:r>
            <a:r>
              <a:rPr lang="it-IT" altLang="it-IT" sz="2400" dirty="0">
                <a:cs typeface="Arial" charset="0"/>
              </a:rPr>
              <a:t>))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(ad esempio, nel caso della risorsa tempo, deve essere </a:t>
            </a:r>
            <a:r>
              <a:rPr lang="it-IT" altLang="it-IT" sz="2400" dirty="0">
                <a:cs typeface="Arial" charset="0"/>
              </a:rPr>
              <a:t>T(n)=O(</a:t>
            </a:r>
            <a:r>
              <a:rPr lang="it-IT" altLang="it-IT" sz="2400" i="1" dirty="0">
                <a:cs typeface="Arial" charset="0"/>
              </a:rPr>
              <a:t>g</a:t>
            </a:r>
            <a:r>
              <a:rPr lang="it-IT" altLang="it-IT" sz="2400" dirty="0">
                <a:cs typeface="Arial" charset="0"/>
              </a:rPr>
              <a:t>(</a:t>
            </a:r>
            <a:r>
              <a:rPr lang="it-IT" altLang="it-IT" sz="2400" i="1" dirty="0">
                <a:cs typeface="Arial" charset="0"/>
              </a:rPr>
              <a:t>n</a:t>
            </a:r>
            <a:r>
              <a:rPr lang="it-IT" altLang="it-IT" sz="2400" dirty="0">
                <a:cs typeface="Arial" charset="0"/>
              </a:rPr>
              <a:t>))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).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9388" y="3598863"/>
            <a:ext cx="8569325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it-IT" altLang="it-IT" sz="2400" b="1" dirty="0">
                <a:cs typeface="Arial" charset="0"/>
              </a:rPr>
              <a:t>Definizione (</a:t>
            </a:r>
            <a:r>
              <a:rPr lang="it-IT" altLang="it-IT" sz="2400" b="1" i="1" dirty="0" err="1">
                <a:cs typeface="Arial" charset="0"/>
              </a:rPr>
              <a:t>lower</a:t>
            </a:r>
            <a:r>
              <a:rPr lang="it-IT" altLang="it-IT" sz="2400" b="1" i="1" dirty="0">
                <a:cs typeface="Arial" charset="0"/>
              </a:rPr>
              <a:t> </a:t>
            </a:r>
            <a:r>
              <a:rPr lang="it-IT" altLang="it-IT" sz="2400" b="1" i="1" dirty="0" err="1">
                <a:cs typeface="Arial" charset="0"/>
              </a:rPr>
              <a:t>bound</a:t>
            </a:r>
            <a:r>
              <a:rPr lang="it-IT" altLang="it-IT" sz="2400" b="1" dirty="0">
                <a:cs typeface="Arial" charset="0"/>
              </a:rPr>
              <a:t> o </a:t>
            </a:r>
            <a:r>
              <a:rPr lang="it-IT" altLang="it-IT" sz="2400" b="1" i="1" dirty="0">
                <a:cs typeface="Arial" charset="0"/>
              </a:rPr>
              <a:t>complessità intrinseca </a:t>
            </a:r>
            <a:r>
              <a:rPr lang="it-IT" altLang="it-IT" sz="2400" b="1" dirty="0">
                <a:cs typeface="Arial" charset="0"/>
              </a:rPr>
              <a:t>di un problema):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Un problema </a:t>
            </a:r>
            <a:r>
              <a:rPr lang="it-IT" altLang="it-IT" sz="2400" i="1" dirty="0">
                <a:solidFill>
                  <a:srgbClr val="FFFFFF"/>
                </a:solidFill>
                <a:cs typeface="Arial" charset="0"/>
              </a:rPr>
              <a:t>P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ha una </a:t>
            </a:r>
            <a:r>
              <a:rPr lang="it-IT" altLang="it-IT" sz="2400" dirty="0">
                <a:cs typeface="Arial" charset="0"/>
              </a:rPr>
              <a:t>delimitazione inferiore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it-IT" altLang="it-IT" sz="2400" dirty="0">
                <a:cs typeface="Arial" charset="0"/>
              </a:rPr>
              <a:t>alla complessità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it-IT" altLang="it-IT" sz="2400" dirty="0">
                <a:cs typeface="Arial" charset="0"/>
              </a:rPr>
              <a:t>(</a:t>
            </a:r>
            <a:r>
              <a:rPr lang="it-IT" altLang="it-IT" sz="2400" i="1" dirty="0">
                <a:cs typeface="Arial" charset="0"/>
              </a:rPr>
              <a:t>g</a:t>
            </a:r>
            <a:r>
              <a:rPr lang="it-IT" altLang="it-IT" sz="2400" dirty="0">
                <a:cs typeface="Arial" charset="0"/>
              </a:rPr>
              <a:t>(</a:t>
            </a:r>
            <a:r>
              <a:rPr lang="it-IT" altLang="it-IT" sz="2400" i="1" dirty="0">
                <a:cs typeface="Arial" charset="0"/>
              </a:rPr>
              <a:t>n</a:t>
            </a:r>
            <a:r>
              <a:rPr lang="it-IT" altLang="it-IT" sz="2400" dirty="0">
                <a:cs typeface="Arial" charset="0"/>
              </a:rPr>
              <a:t>))</a:t>
            </a:r>
            <a:r>
              <a:rPr lang="it-IT" altLang="it-IT" sz="2400" dirty="0">
                <a:solidFill>
                  <a:srgbClr val="00CC99"/>
                </a:solidFill>
                <a:cs typeface="Arial" charset="0"/>
              </a:rPr>
              <a:t> 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rispetto ad una certa risorsa di calcolo (spazio o tempo) se </a:t>
            </a:r>
            <a:r>
              <a:rPr lang="it-IT" altLang="it-IT" sz="2400" dirty="0">
                <a:cs typeface="Arial" charset="0"/>
              </a:rPr>
              <a:t>ogni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algoritmo (anche quelli non ancora progettati!!!) che risolve </a:t>
            </a:r>
            <a:r>
              <a:rPr lang="it-IT" altLang="it-IT" sz="2400" i="1" dirty="0">
                <a:solidFill>
                  <a:srgbClr val="FFFFFF"/>
                </a:solidFill>
                <a:cs typeface="Arial" charset="0"/>
              </a:rPr>
              <a:t>P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 ha costo di esecuzione </a:t>
            </a:r>
            <a:r>
              <a:rPr lang="it-IT" altLang="it-IT" sz="2400" dirty="0">
                <a:cs typeface="Arial" charset="0"/>
              </a:rPr>
              <a:t>(</a:t>
            </a:r>
            <a:r>
              <a:rPr lang="it-IT" altLang="it-IT" sz="2400" i="1" dirty="0">
                <a:cs typeface="Arial" charset="0"/>
              </a:rPr>
              <a:t>g</a:t>
            </a:r>
            <a:r>
              <a:rPr lang="it-IT" altLang="it-IT" sz="2400" dirty="0">
                <a:cs typeface="Arial" charset="0"/>
              </a:rPr>
              <a:t>(</a:t>
            </a:r>
            <a:r>
              <a:rPr lang="it-IT" altLang="it-IT" sz="2400" i="1" dirty="0">
                <a:cs typeface="Arial" charset="0"/>
              </a:rPr>
              <a:t>n</a:t>
            </a:r>
            <a:r>
              <a:rPr lang="it-IT" altLang="it-IT" sz="2400" dirty="0">
                <a:cs typeface="Arial" charset="0"/>
              </a:rPr>
              <a:t>))</a:t>
            </a:r>
            <a:r>
              <a:rPr lang="it-IT" altLang="it-IT" sz="2400" dirty="0">
                <a:solidFill>
                  <a:srgbClr val="00CC99"/>
                </a:solidFill>
                <a:cs typeface="Arial" charset="0"/>
              </a:rPr>
              <a:t> 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rispetto a quella risorsa (ad esempio, nel caso della risorsa spazio, deve essere </a:t>
            </a:r>
            <a:r>
              <a:rPr lang="it-IT" altLang="it-IT" sz="2400" dirty="0">
                <a:cs typeface="Arial" charset="0"/>
              </a:rPr>
              <a:t>S(n)= (</a:t>
            </a:r>
            <a:r>
              <a:rPr lang="it-IT" altLang="it-IT" sz="2400" i="1" dirty="0">
                <a:cs typeface="Arial" charset="0"/>
              </a:rPr>
              <a:t>g</a:t>
            </a:r>
            <a:r>
              <a:rPr lang="it-IT" altLang="it-IT" sz="2400" dirty="0">
                <a:cs typeface="Arial" charset="0"/>
              </a:rPr>
              <a:t>(</a:t>
            </a:r>
            <a:r>
              <a:rPr lang="it-IT" altLang="it-IT" sz="2400" i="1" dirty="0">
                <a:cs typeface="Arial" charset="0"/>
              </a:rPr>
              <a:t>n</a:t>
            </a:r>
            <a:r>
              <a:rPr lang="it-IT" altLang="it-IT" sz="2400" dirty="0">
                <a:cs typeface="Arial" charset="0"/>
              </a:rPr>
              <a:t>))</a:t>
            </a:r>
            <a:r>
              <a:rPr lang="it-IT" altLang="it-IT" sz="2400" dirty="0">
                <a:solidFill>
                  <a:srgbClr val="FFFFFF"/>
                </a:solidFill>
                <a:cs typeface="Arial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0298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1945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10FC9348-C8AE-453D-906C-AFA7AE59C756}" type="slidenum">
              <a:rPr lang="it-IT" altLang="it-IT" sz="1400" smtClean="0">
                <a:solidFill>
                  <a:srgbClr val="FFFFFF"/>
                </a:solidFill>
              </a:rPr>
              <a:pPr/>
              <a:t>16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black">
          <a:xfrm>
            <a:off x="457200" y="3333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600" b="1">
                <a:solidFill>
                  <a:srgbClr val="FFFFFF"/>
                </a:solidFill>
              </a:rPr>
              <a:t>Ottimalità di un algoritmo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250825" y="709613"/>
            <a:ext cx="8642350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it-IT" altLang="it-IT" sz="2800" b="1">
                <a:cs typeface="Arial" charset="0"/>
              </a:rPr>
              <a:t>Definizione: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>
                <a:solidFill>
                  <a:srgbClr val="FFFFFF"/>
                </a:solidFill>
                <a:cs typeface="Arial" charset="0"/>
              </a:rPr>
              <a:t>Dato un problema </a:t>
            </a:r>
            <a:r>
              <a:rPr lang="it-IT" altLang="it-IT" sz="2800" i="1">
                <a:solidFill>
                  <a:srgbClr val="FFFFFF"/>
                </a:solidFill>
                <a:cs typeface="Arial" charset="0"/>
              </a:rPr>
              <a:t>P</a:t>
            </a:r>
            <a:r>
              <a:rPr lang="it-IT" altLang="it-IT" sz="2800">
                <a:solidFill>
                  <a:srgbClr val="FFFFFF"/>
                </a:solidFill>
                <a:cs typeface="Arial" charset="0"/>
              </a:rPr>
              <a:t> con complessità intrinseca </a:t>
            </a:r>
            <a:r>
              <a:rPr lang="it-IT" altLang="it-IT" sz="2800">
                <a:cs typeface="Arial" charset="0"/>
              </a:rPr>
              <a:t>(</a:t>
            </a:r>
            <a:r>
              <a:rPr lang="it-IT" altLang="it-IT" sz="2800" i="1">
                <a:cs typeface="Arial" charset="0"/>
              </a:rPr>
              <a:t>g</a:t>
            </a:r>
            <a:r>
              <a:rPr lang="it-IT" altLang="it-IT" sz="2800">
                <a:cs typeface="Arial" charset="0"/>
              </a:rPr>
              <a:t>(</a:t>
            </a:r>
            <a:r>
              <a:rPr lang="it-IT" altLang="it-IT" sz="2800" i="1">
                <a:cs typeface="Arial" charset="0"/>
              </a:rPr>
              <a:t>n</a:t>
            </a:r>
            <a:r>
              <a:rPr lang="it-IT" altLang="it-IT" sz="2800">
                <a:cs typeface="Arial" charset="0"/>
              </a:rPr>
              <a:t>)) </a:t>
            </a:r>
            <a:r>
              <a:rPr lang="it-IT" altLang="it-IT" sz="2800">
                <a:solidFill>
                  <a:srgbClr val="FFFFFF"/>
                </a:solidFill>
                <a:cs typeface="Arial" charset="0"/>
              </a:rPr>
              <a:t>rispetto ad una certa risorsa di calcolo (spazio o tempo), un algoritmo che risolve </a:t>
            </a:r>
            <a:r>
              <a:rPr lang="it-IT" altLang="it-IT" sz="2800" i="1">
                <a:solidFill>
                  <a:srgbClr val="FFFFFF"/>
                </a:solidFill>
                <a:cs typeface="Arial" charset="0"/>
              </a:rPr>
              <a:t>P</a:t>
            </a:r>
            <a:r>
              <a:rPr lang="it-IT" altLang="it-IT" sz="2800">
                <a:solidFill>
                  <a:srgbClr val="FFFFFF"/>
                </a:solidFill>
                <a:cs typeface="Arial" charset="0"/>
              </a:rPr>
              <a:t> è </a:t>
            </a:r>
            <a:r>
              <a:rPr lang="it-IT" altLang="it-IT" sz="2800">
                <a:cs typeface="Arial" charset="0"/>
              </a:rPr>
              <a:t>ottimo</a:t>
            </a:r>
            <a:r>
              <a:rPr lang="it-IT" altLang="it-IT" sz="2800">
                <a:solidFill>
                  <a:srgbClr val="FFFFFF"/>
                </a:solidFill>
                <a:cs typeface="Arial" charset="0"/>
              </a:rPr>
              <a:t> (in termini di complessità asintotica) se ha costo di esecuzione </a:t>
            </a:r>
            <a:r>
              <a:rPr lang="it-IT" altLang="it-IT" sz="2800">
                <a:cs typeface="Arial" charset="0"/>
              </a:rPr>
              <a:t>O(</a:t>
            </a:r>
            <a:r>
              <a:rPr lang="it-IT" altLang="it-IT" sz="2800" i="1">
                <a:cs typeface="Arial" charset="0"/>
              </a:rPr>
              <a:t>g</a:t>
            </a:r>
            <a:r>
              <a:rPr lang="it-IT" altLang="it-IT" sz="2800">
                <a:cs typeface="Arial" charset="0"/>
              </a:rPr>
              <a:t>(</a:t>
            </a:r>
            <a:r>
              <a:rPr lang="it-IT" altLang="it-IT" sz="2800" i="1">
                <a:cs typeface="Arial" charset="0"/>
              </a:rPr>
              <a:t>n</a:t>
            </a:r>
            <a:r>
              <a:rPr lang="it-IT" altLang="it-IT" sz="2800">
                <a:cs typeface="Arial" charset="0"/>
              </a:rPr>
              <a:t>)) </a:t>
            </a:r>
            <a:r>
              <a:rPr lang="it-IT" altLang="it-IT" sz="2800">
                <a:solidFill>
                  <a:srgbClr val="FFFFFF"/>
                </a:solidFill>
                <a:cs typeface="Arial" charset="0"/>
              </a:rPr>
              <a:t>rispetto a quella risorsa, e quindi </a:t>
            </a:r>
            <a:r>
              <a:rPr lang="it-IT" sz="2800">
                <a:solidFill>
                  <a:srgbClr val="FFFFFF"/>
                </a:solidFill>
              </a:rPr>
              <a:t>la sua complessità asintotica risulta la migliore possibile. </a:t>
            </a:r>
            <a:endParaRPr lang="it-IT" altLang="it-IT" sz="2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500438"/>
            <a:ext cx="864235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it-IT" altLang="it-IT" sz="2800" b="1">
                <a:cs typeface="Arial" charset="0"/>
              </a:rPr>
              <a:t>Obiettivo principale di un algoritmista: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>
                <a:solidFill>
                  <a:srgbClr val="FFC000"/>
                </a:solidFill>
                <a:cs typeface="Arial" charset="0"/>
              </a:rPr>
              <a:t>Dato un problema </a:t>
            </a:r>
            <a:r>
              <a:rPr lang="it-IT" altLang="it-IT" sz="2800" i="1">
                <a:solidFill>
                  <a:srgbClr val="FFC000"/>
                </a:solidFill>
                <a:cs typeface="Arial" charset="0"/>
              </a:rPr>
              <a:t>P</a:t>
            </a:r>
            <a:r>
              <a:rPr lang="it-IT" altLang="it-IT" sz="2800">
                <a:solidFill>
                  <a:srgbClr val="FFC000"/>
                </a:solidFill>
                <a:cs typeface="Arial" charset="0"/>
              </a:rPr>
              <a:t>, trovare un algoritmo ottimo (in genere rispetto alla risorsa </a:t>
            </a:r>
            <a:r>
              <a:rPr lang="it-IT" altLang="it-IT" sz="2800" b="1">
                <a:cs typeface="Arial" charset="0"/>
              </a:rPr>
              <a:t>tempo</a:t>
            </a:r>
            <a:r>
              <a:rPr lang="it-IT" altLang="it-IT" sz="2800">
                <a:solidFill>
                  <a:srgbClr val="FFC000"/>
                </a:solidFill>
                <a:cs typeface="Arial" charset="0"/>
              </a:rPr>
              <a:t>) che risolva </a:t>
            </a:r>
            <a:r>
              <a:rPr lang="it-IT" altLang="it-IT" sz="2800" i="1">
                <a:solidFill>
                  <a:srgbClr val="FFC000"/>
                </a:solidFill>
                <a:cs typeface="Arial" charset="0"/>
              </a:rPr>
              <a:t>P</a:t>
            </a:r>
            <a:r>
              <a:rPr lang="it-IT" altLang="it-IT" sz="2800">
                <a:solidFill>
                  <a:srgbClr val="FFC000"/>
                </a:solidFill>
                <a:cs typeface="Arial" charset="0"/>
              </a:rPr>
              <a:t>. </a:t>
            </a:r>
            <a:r>
              <a:rPr lang="it-IT" altLang="it-IT" sz="2800">
                <a:solidFill>
                  <a:srgbClr val="FFFFFF"/>
                </a:solidFill>
                <a:cs typeface="Arial" charset="0"/>
              </a:rPr>
              <a:t>Ciò può essere ottenuto dimostrando da un lato che il problema è intrinsecamente difficile (alzando il lower bound), e dall’altro progettando algoritmi sempre più efficienti (abbassando l’upper bound).</a:t>
            </a:r>
          </a:p>
        </p:txBody>
      </p:sp>
    </p:spTree>
    <p:extLst>
      <p:ext uri="{BB962C8B-B14F-4D97-AF65-F5344CB8AC3E}">
        <p14:creationId xmlns:p14="http://schemas.microsoft.com/office/powerpoint/2010/main" val="187457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07375" cy="1143000"/>
          </a:xfrm>
        </p:spPr>
        <p:txBody>
          <a:bodyPr/>
          <a:lstStyle/>
          <a:p>
            <a:pPr eaLnBrk="1" hangingPunct="1"/>
            <a:r>
              <a:rPr lang="it-IT" sz="3600" smtClean="0">
                <a:solidFill>
                  <a:srgbClr val="FFFF00"/>
                </a:solidFill>
              </a:rPr>
              <a:t>Quindi, per il problema dell’ordinamento…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311400"/>
          </a:xfrm>
        </p:spPr>
        <p:txBody>
          <a:bodyPr/>
          <a:lstStyle/>
          <a:p>
            <a:pPr eaLnBrk="1" hangingPunct="1"/>
            <a:r>
              <a:rPr lang="it-IT" i="1" dirty="0" err="1" smtClean="0">
                <a:solidFill>
                  <a:srgbClr val="FFFF00"/>
                </a:solidFill>
              </a:rPr>
              <a:t>Upper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i="1" dirty="0" err="1" smtClean="0">
                <a:solidFill>
                  <a:srgbClr val="FFFF00"/>
                </a:solidFill>
              </a:rPr>
              <a:t>bound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b="1" dirty="0" smtClean="0">
                <a:solidFill>
                  <a:srgbClr val="FFFF00"/>
                </a:solidFill>
              </a:rPr>
              <a:t>temporale</a:t>
            </a:r>
            <a:r>
              <a:rPr lang="it-IT" dirty="0" smtClean="0"/>
              <a:t>: O(n</a:t>
            </a:r>
            <a:r>
              <a:rPr lang="it-IT" baseline="30000" dirty="0" smtClean="0"/>
              <a:t>2</a:t>
            </a:r>
            <a:r>
              <a:rPr lang="it-IT" dirty="0" smtClean="0"/>
              <a:t>)</a:t>
            </a:r>
          </a:p>
          <a:p>
            <a:pPr lvl="1" eaLnBrk="1" hangingPunct="1"/>
            <a:r>
              <a:rPr lang="it-IT" dirty="0" err="1" smtClean="0"/>
              <a:t>Insertion</a:t>
            </a:r>
            <a:r>
              <a:rPr lang="it-IT" dirty="0" smtClean="0"/>
              <a:t> </a:t>
            </a:r>
            <a:r>
              <a:rPr lang="it-IT" dirty="0" err="1" smtClean="0"/>
              <a:t>Sort</a:t>
            </a:r>
            <a:r>
              <a:rPr lang="it-IT" dirty="0" smtClean="0"/>
              <a:t>, </a:t>
            </a:r>
            <a:r>
              <a:rPr lang="it-IT" dirty="0" err="1" smtClean="0"/>
              <a:t>Selection</a:t>
            </a:r>
            <a:r>
              <a:rPr lang="it-IT" dirty="0" smtClean="0"/>
              <a:t> </a:t>
            </a:r>
            <a:r>
              <a:rPr lang="it-IT" dirty="0" err="1" smtClean="0"/>
              <a:t>Sort</a:t>
            </a:r>
            <a:endParaRPr lang="it-IT" dirty="0" smtClean="0"/>
          </a:p>
          <a:p>
            <a:pPr eaLnBrk="1" hangingPunct="1"/>
            <a:r>
              <a:rPr lang="it-IT" i="1" dirty="0" smtClean="0">
                <a:solidFill>
                  <a:srgbClr val="FFFF00"/>
                </a:solidFill>
              </a:rPr>
              <a:t>Lower </a:t>
            </a:r>
            <a:r>
              <a:rPr lang="it-IT" i="1" dirty="0" err="1" smtClean="0">
                <a:solidFill>
                  <a:srgbClr val="FFFF00"/>
                </a:solidFill>
              </a:rPr>
              <a:t>bound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b="1" dirty="0" smtClean="0">
                <a:solidFill>
                  <a:srgbClr val="FFFF00"/>
                </a:solidFill>
              </a:rPr>
              <a:t>temporale</a:t>
            </a:r>
            <a:r>
              <a:rPr lang="it-IT" dirty="0" smtClean="0"/>
              <a:t>: </a:t>
            </a:r>
            <a:r>
              <a:rPr lang="it-IT" dirty="0" smtClean="0">
                <a:sym typeface="Symbol" pitchFamily="18" charset="2"/>
              </a:rPr>
              <a:t>(n)</a:t>
            </a:r>
          </a:p>
          <a:p>
            <a:pPr lvl="1" eaLnBrk="1" hangingPunct="1"/>
            <a:r>
              <a:rPr lang="it-IT" dirty="0" smtClean="0">
                <a:sym typeface="Symbol" pitchFamily="18" charset="2"/>
              </a:rPr>
              <a:t>“banale”: dimensione dell’input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95288" y="4565650"/>
            <a:ext cx="8308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rgbClr val="FFFFFF"/>
                </a:solidFill>
              </a:rPr>
              <a:t>Abbiamo un </a:t>
            </a:r>
            <a:r>
              <a:rPr lang="it-IT" sz="2800" b="1">
                <a:solidFill>
                  <a:srgbClr val="FFFF00"/>
                </a:solidFill>
              </a:rPr>
              <a:t>gap lineare</a:t>
            </a:r>
            <a:r>
              <a:rPr lang="it-IT" sz="2800">
                <a:solidFill>
                  <a:srgbClr val="FFFFFF"/>
                </a:solidFill>
              </a:rPr>
              <a:t> tra upper bound e lower bound!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395287" y="5157192"/>
            <a:ext cx="79211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3200" dirty="0">
                <a:solidFill>
                  <a:srgbClr val="FFFF00"/>
                </a:solidFill>
              </a:rPr>
              <a:t>Possiamo fare </a:t>
            </a:r>
            <a:r>
              <a:rPr lang="it-IT" sz="3200" dirty="0" smtClean="0">
                <a:solidFill>
                  <a:srgbClr val="FFFF00"/>
                </a:solidFill>
              </a:rPr>
              <a:t>meglio, ovvero abbassare l’</a:t>
            </a:r>
            <a:r>
              <a:rPr lang="it-IT" sz="3200" i="1" dirty="0" err="1" smtClean="0">
                <a:solidFill>
                  <a:srgbClr val="FFFF00"/>
                </a:solidFill>
              </a:rPr>
              <a:t>upper</a:t>
            </a:r>
            <a:r>
              <a:rPr lang="it-IT" sz="3200" i="1" dirty="0" smtClean="0">
                <a:solidFill>
                  <a:srgbClr val="FFFF00"/>
                </a:solidFill>
              </a:rPr>
              <a:t> </a:t>
            </a:r>
            <a:r>
              <a:rPr lang="it-IT" sz="3200" i="1" dirty="0" err="1" smtClean="0">
                <a:solidFill>
                  <a:srgbClr val="FFFF00"/>
                </a:solidFill>
              </a:rPr>
              <a:t>bound</a:t>
            </a:r>
            <a:r>
              <a:rPr lang="it-IT" sz="3200" dirty="0" smtClean="0">
                <a:solidFill>
                  <a:srgbClr val="FFFF00"/>
                </a:solidFill>
              </a:rPr>
              <a:t> e/o innalzare il </a:t>
            </a:r>
            <a:r>
              <a:rPr lang="it-IT" sz="3200" i="1" dirty="0" err="1" smtClean="0">
                <a:solidFill>
                  <a:srgbClr val="FFFF00"/>
                </a:solidFill>
              </a:rPr>
              <a:t>lower</a:t>
            </a:r>
            <a:r>
              <a:rPr lang="it-IT" sz="3200" i="1" dirty="0" smtClean="0">
                <a:solidFill>
                  <a:srgbClr val="FFFF00"/>
                </a:solidFill>
              </a:rPr>
              <a:t> </a:t>
            </a:r>
            <a:r>
              <a:rPr lang="it-IT" sz="3200" i="1" dirty="0" err="1" smtClean="0">
                <a:solidFill>
                  <a:srgbClr val="FFFF00"/>
                </a:solidFill>
              </a:rPr>
              <a:t>bound</a:t>
            </a:r>
            <a:r>
              <a:rPr lang="it-IT" sz="3200" i="1" dirty="0" smtClean="0">
                <a:solidFill>
                  <a:srgbClr val="FFFF00"/>
                </a:solidFill>
              </a:rPr>
              <a:t> </a:t>
            </a:r>
            <a:r>
              <a:rPr lang="it-IT" sz="3200" dirty="0" smtClean="0">
                <a:solidFill>
                  <a:srgbClr val="FFFF00"/>
                </a:solidFill>
              </a:rPr>
              <a:t>?</a:t>
            </a:r>
            <a:endParaRPr lang="it-IT" sz="3200" dirty="0">
              <a:solidFill>
                <a:srgbClr val="FFFF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550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it-IT" sz="3600" b="1">
                <a:solidFill>
                  <a:srgbClr val="FFFF00"/>
                </a:solidFill>
                <a:latin typeface="Times New Roman" pitchFamily="18" charset="0"/>
              </a:rPr>
              <a:t>Ordinamento per confronti</a:t>
            </a:r>
          </a:p>
          <a:p>
            <a:endParaRPr lang="it-IT">
              <a:solidFill>
                <a:srgbClr val="FFFFFF"/>
              </a:solidFill>
              <a:latin typeface="Times New Roman" pitchFamily="18" charset="0"/>
            </a:endParaRPr>
          </a:p>
          <a:p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Dati due elementi 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 ed 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  <a:r>
              <a:rPr lang="en-US">
                <a:solidFill>
                  <a:srgbClr val="FFFFFF"/>
                </a:solidFill>
                <a:latin typeface="Times New Roman" pitchFamily="18" charset="0"/>
              </a:rPr>
              <a:t>,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per determinar</a:t>
            </a:r>
            <a:r>
              <a:rPr lang="en-US">
                <a:solidFill>
                  <a:srgbClr val="FFFFFF"/>
                </a:solidFill>
                <a:latin typeface="Times New Roman" pitchFamily="18" charset="0"/>
              </a:rPr>
              <a:t>n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e l’ordinamento relativo effettuiamo una delle seguenti operazioni di confronto:</a:t>
            </a:r>
          </a:p>
          <a:p>
            <a:endParaRPr lang="it-IT">
              <a:solidFill>
                <a:srgbClr val="FFFFFF"/>
              </a:solidFill>
              <a:latin typeface="Times New Roman" pitchFamily="18" charset="0"/>
            </a:endParaRPr>
          </a:p>
          <a:p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         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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 ;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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  ;  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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 ;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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; 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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</a:p>
          <a:p>
            <a:endParaRPr lang="it-IT">
              <a:solidFill>
                <a:srgbClr val="FFFFFF"/>
              </a:solidFill>
              <a:latin typeface="Times New Roman" pitchFamily="18" charset="0"/>
            </a:endParaRPr>
          </a:p>
          <a:p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Non si possono esaminare i valori degli elementi o ottenere informazioni sul loro ordine in altro modo.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7786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b="1">
                <a:solidFill>
                  <a:srgbClr val="FFFF00"/>
                </a:solidFill>
                <a:latin typeface="Times New Roman" pitchFamily="18" charset="0"/>
              </a:rPr>
              <a:t>Notare: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 Tutti gli algoritmi di ordinamento considerati fino ad ora sono algoritmi di ordinamento per confronto.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9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012825"/>
            <a:ext cx="9036050" cy="4648200"/>
          </a:xfrm>
        </p:spPr>
        <p:txBody>
          <a:bodyPr/>
          <a:lstStyle/>
          <a:p>
            <a:pPr marL="361950" indent="-361950" eaLnBrk="1" hangingPunct="1">
              <a:defRPr/>
            </a:pPr>
            <a:r>
              <a:rPr lang="it-IT" altLang="it-IT" sz="2800" dirty="0" smtClean="0"/>
              <a:t>Consideriamo un generico algoritmo </a:t>
            </a:r>
            <a:r>
              <a:rPr lang="it-IT" altLang="it-IT" sz="2800" dirty="0" smtClean="0">
                <a:latin typeface="Lucida Calligraphy" pitchFamily="66" charset="0"/>
              </a:rPr>
              <a:t>A</a:t>
            </a:r>
            <a:r>
              <a:rPr lang="it-IT" altLang="it-IT" sz="2800" dirty="0" smtClean="0"/>
              <a:t>, che ordina eseguendo </a:t>
            </a:r>
            <a:r>
              <a:rPr lang="it-IT" altLang="it-IT" sz="2800" dirty="0" smtClean="0">
                <a:solidFill>
                  <a:srgbClr val="FFFF00"/>
                </a:solidFill>
              </a:rPr>
              <a:t>solo confronti</a:t>
            </a:r>
            <a:r>
              <a:rPr lang="it-IT" altLang="it-IT" sz="2800" dirty="0" smtClean="0"/>
              <a:t>: dimostreremo che </a:t>
            </a:r>
            <a:r>
              <a:rPr lang="it-IT" altLang="it-IT" sz="2800" dirty="0" smtClean="0">
                <a:latin typeface="Lucida Calligraphy" pitchFamily="66" charset="0"/>
              </a:rPr>
              <a:t>A</a:t>
            </a:r>
            <a:r>
              <a:rPr lang="it-IT" altLang="it-IT" sz="2800" dirty="0" smtClean="0"/>
              <a:t> esegue </a:t>
            </a:r>
            <a:r>
              <a:rPr lang="it-IT" altLang="it-IT" sz="2800" dirty="0" smtClean="0">
                <a:solidFill>
                  <a:srgbClr val="FFFF00"/>
                </a:solidFill>
              </a:rPr>
              <a:t>(nel caso peggiore)</a:t>
            </a:r>
            <a:r>
              <a:rPr lang="it-IT" altLang="it-IT" sz="2800" dirty="0" smtClean="0"/>
              <a:t> </a:t>
            </a:r>
            <a:r>
              <a:rPr lang="it-IT" altLang="it-IT" sz="2800" dirty="0" smtClean="0">
                <a:latin typeface="Symbol" pitchFamily="18" charset="2"/>
              </a:rPr>
              <a:t>W</a:t>
            </a:r>
            <a:r>
              <a:rPr lang="it-IT" altLang="it-IT" sz="2800" dirty="0" smtClean="0"/>
              <a:t>(n log n) confronti</a:t>
            </a:r>
          </a:p>
          <a:p>
            <a:pPr eaLnBrk="1" hangingPunct="1">
              <a:defRPr/>
            </a:pPr>
            <a:r>
              <a:rPr lang="it-IT" sz="2800" dirty="0" smtClean="0"/>
              <a:t>Un generico algoritmo di ordinamento per confronti lavora nel modo seguente: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  <a:defRPr/>
            </a:pPr>
            <a:r>
              <a:rPr lang="it-IT" sz="2400" dirty="0" smtClean="0"/>
              <a:t>Confronta due elementi a</a:t>
            </a:r>
            <a:r>
              <a:rPr lang="it-IT" sz="2400" baseline="-25000" dirty="0" smtClean="0"/>
              <a:t>i</a:t>
            </a:r>
            <a:r>
              <a:rPr lang="it-IT" sz="2400" dirty="0" smtClean="0"/>
              <a:t> ed </a:t>
            </a:r>
            <a:r>
              <a:rPr lang="it-IT" sz="2400" dirty="0" err="1" smtClean="0"/>
              <a:t>a</a:t>
            </a:r>
            <a:r>
              <a:rPr lang="it-IT" sz="2400" baseline="-25000" dirty="0" err="1" smtClean="0"/>
              <a:t>j</a:t>
            </a:r>
            <a:r>
              <a:rPr lang="it-IT" sz="2400" dirty="0" smtClean="0"/>
              <a:t> (ad esempio effettua il test a</a:t>
            </a:r>
            <a:r>
              <a:rPr lang="it-IT" sz="2400" baseline="-25000" dirty="0" smtClean="0"/>
              <a:t>i </a:t>
            </a:r>
            <a:r>
              <a:rPr lang="it-IT" sz="2400" dirty="0" smtClean="0">
                <a:sym typeface="Symbol" pitchFamily="18" charset="2"/>
              </a:rPr>
              <a:t></a:t>
            </a:r>
            <a:r>
              <a:rPr lang="it-IT" sz="2400" dirty="0" smtClean="0"/>
              <a:t> </a:t>
            </a:r>
            <a:r>
              <a:rPr lang="it-IT" sz="2400" dirty="0" err="1" smtClean="0"/>
              <a:t>a</a:t>
            </a:r>
            <a:r>
              <a:rPr lang="it-IT" sz="2400" baseline="-25000" dirty="0" err="1" smtClean="0"/>
              <a:t>j</a:t>
            </a:r>
            <a:r>
              <a:rPr lang="it-IT" sz="2400" dirty="0" smtClean="0"/>
              <a:t>);</a:t>
            </a:r>
          </a:p>
          <a:p>
            <a:pPr lvl="1" eaLnBrk="1" hangingPunct="1">
              <a:buFontTx/>
              <a:buChar char="-"/>
              <a:defRPr/>
            </a:pPr>
            <a:r>
              <a:rPr lang="it-IT" sz="2400" dirty="0" smtClean="0"/>
              <a:t>A seconda del risultato, riordina e/o decide il confronto successivo da eseguire.</a:t>
            </a:r>
          </a:p>
          <a:p>
            <a:pPr marL="361950" indent="-361950" eaLnBrk="1" hangingPunct="1">
              <a:buFontTx/>
              <a:buNone/>
              <a:defRPr/>
            </a:pPr>
            <a:r>
              <a:rPr lang="it-IT" sz="2800" dirty="0" smtClean="0">
                <a:sym typeface="Symbol"/>
              </a:rPr>
              <a:t> </a:t>
            </a:r>
            <a:r>
              <a:rPr lang="it-IT" sz="2800" dirty="0" smtClean="0"/>
              <a:t>Un algoritmo di ordinamento per confronti può essere descritto in modo astratto usando un </a:t>
            </a:r>
            <a:r>
              <a:rPr lang="it-IT" sz="2800" b="1" dirty="0" smtClean="0">
                <a:solidFill>
                  <a:srgbClr val="FFFF00"/>
                </a:solidFill>
              </a:rPr>
              <a:t>albero di decisione</a:t>
            </a:r>
            <a:r>
              <a:rPr lang="it-IT" sz="2800" dirty="0" smtClean="0"/>
              <a:t>, nel quale i nodi interni rappresentano i confronti, mentre le foglie rappresentano gli output prodotti</a:t>
            </a:r>
          </a:p>
          <a:p>
            <a:pPr marL="0" indent="0" eaLnBrk="1" hangingPunct="1">
              <a:buFontTx/>
              <a:buNone/>
              <a:defRPr/>
            </a:pPr>
            <a:endParaRPr lang="it-IT" altLang="it-IT" dirty="0" smtClean="0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black">
          <a:xfrm>
            <a:off x="179388" y="354013"/>
            <a:ext cx="85074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600">
                <a:solidFill>
                  <a:srgbClr val="FFFF00"/>
                </a:solidFill>
              </a:rPr>
              <a:t>Lower bound </a:t>
            </a:r>
            <a:r>
              <a:rPr lang="it-IT" altLang="it-IT" sz="360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3600">
                <a:solidFill>
                  <a:srgbClr val="FFFF00"/>
                </a:solidFill>
              </a:rPr>
              <a:t>(n log n)  per l’ordinamento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05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533400" y="3200400"/>
            <a:ext cx="6477000" cy="2971800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black">
          <a:xfrm>
            <a:off x="63500" y="333375"/>
            <a:ext cx="88693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>
                <a:solidFill>
                  <a:srgbClr val="FFFF00"/>
                </a:solidFill>
              </a:rPr>
              <a:t>InsertionSort</a:t>
            </a:r>
            <a:endParaRPr lang="it-IT" altLang="it-IT" sz="4000" b="1">
              <a:solidFill>
                <a:srgbClr val="FFFFFF"/>
              </a:solidFill>
            </a:endParaRPr>
          </a:p>
        </p:txBody>
      </p:sp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1400"/>
            <a:ext cx="243998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97275"/>
            <a:ext cx="2439988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0825" y="981075"/>
            <a:ext cx="87407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2800">
                <a:solidFill>
                  <a:srgbClr val="FFFF00"/>
                </a:solidFill>
              </a:rPr>
              <a:t>Approccio incrementale</a:t>
            </a:r>
            <a:r>
              <a:rPr lang="it-IT" altLang="it-IT" sz="2800">
                <a:solidFill>
                  <a:srgbClr val="FFFFFF"/>
                </a:solidFill>
              </a:rPr>
              <a:t>: assumendo che i primi k elementi siano ordinati, estende l’ordinamento ai primi k+1 elementi, inserendo l’elemento in posizione k+1-esima nella </a:t>
            </a:r>
            <a:r>
              <a:rPr lang="it-IT" altLang="it-IT" sz="2800">
                <a:solidFill>
                  <a:srgbClr val="FFCC66"/>
                </a:solidFill>
              </a:rPr>
              <a:t>giusta posizione </a:t>
            </a:r>
            <a:r>
              <a:rPr lang="it-IT" altLang="it-IT" sz="2800">
                <a:solidFill>
                  <a:srgbClr val="FFFFFF"/>
                </a:solidFill>
              </a:rPr>
              <a:t>rispetto ai primi k elementi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2700338" y="3644900"/>
            <a:ext cx="1511300" cy="4318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5" name="Ovale 14"/>
          <p:cNvSpPr/>
          <p:nvPr/>
        </p:nvSpPr>
        <p:spPr bwMode="auto">
          <a:xfrm>
            <a:off x="4572000" y="2781300"/>
            <a:ext cx="647700" cy="431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12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75688" cy="23764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Descrive le diverse sequenze di confronti che </a:t>
            </a:r>
            <a:r>
              <a:rPr lang="it-IT" altLang="it-IT" sz="2800" smtClean="0">
                <a:latin typeface="Lucida Calligraphy" pitchFamily="66" charset="0"/>
              </a:rPr>
              <a:t>A</a:t>
            </a:r>
            <a:r>
              <a:rPr lang="it-IT" altLang="it-IT" sz="2800" smtClean="0"/>
              <a:t> esegue su un’istanza </a:t>
            </a:r>
            <a:r>
              <a:rPr lang="it-IT" altLang="it-IT" sz="2800" smtClean="0">
                <a:solidFill>
                  <a:srgbClr val="FFFF00"/>
                </a:solidFill>
              </a:rPr>
              <a:t>&lt;a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1</a:t>
            </a:r>
            <a:r>
              <a:rPr lang="it-IT" altLang="it-IT" sz="2800" smtClean="0">
                <a:solidFill>
                  <a:srgbClr val="FFFF00"/>
                </a:solidFill>
              </a:rPr>
              <a:t>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,…,a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n</a:t>
            </a:r>
            <a:r>
              <a:rPr lang="it-IT" altLang="it-IT" sz="2800" smtClean="0">
                <a:solidFill>
                  <a:srgbClr val="FFFF00"/>
                </a:solidFill>
              </a:rPr>
              <a:t>&gt;</a:t>
            </a:r>
            <a:r>
              <a:rPr lang="it-IT" altLang="it-IT" sz="2800" smtClean="0"/>
              <a:t> di lunghezza </a:t>
            </a:r>
            <a:r>
              <a:rPr lang="it-IT" altLang="it-IT" sz="2800" smtClean="0">
                <a:solidFill>
                  <a:srgbClr val="FFFF00"/>
                </a:solidFill>
              </a:rPr>
              <a:t>n; </a:t>
            </a:r>
            <a:r>
              <a:rPr lang="it-IT" altLang="it-IT" sz="2800" smtClean="0"/>
              <a:t>i</a:t>
            </a:r>
            <a:r>
              <a:rPr lang="it-IT" sz="2800" smtClean="0"/>
              <a:t> movimenti dei dati e tutti gli altri aspetti dell’algoritmo vengono ignorati </a:t>
            </a:r>
            <a:endParaRPr lang="it-IT" altLang="it-IT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>
                <a:solidFill>
                  <a:srgbClr val="FFFF00"/>
                </a:solidFill>
              </a:rPr>
              <a:t>Nodo interno</a:t>
            </a:r>
            <a:r>
              <a:rPr lang="it-IT" altLang="it-IT" sz="2800" smtClean="0"/>
              <a:t> (non foglia):    </a:t>
            </a:r>
            <a:r>
              <a:rPr lang="it-IT" altLang="it-IT" sz="2800" smtClean="0">
                <a:solidFill>
                  <a:schemeClr val="tx1"/>
                </a:solidFill>
              </a:rPr>
              <a:t>i:j     </a:t>
            </a:r>
            <a:r>
              <a:rPr lang="it-IT" altLang="it-IT" sz="2800" smtClean="0"/>
              <a:t>(modella il confronto tra a</a:t>
            </a:r>
            <a:r>
              <a:rPr lang="it-IT" altLang="it-IT" sz="2800" baseline="-25000" smtClean="0"/>
              <a:t>i</a:t>
            </a:r>
            <a:r>
              <a:rPr lang="it-IT" altLang="it-IT" sz="2800" smtClean="0"/>
              <a:t> e a</a:t>
            </a:r>
            <a:r>
              <a:rPr lang="it-IT" altLang="it-IT" sz="2800" baseline="-25000" smtClean="0"/>
              <a:t>j</a:t>
            </a:r>
            <a:r>
              <a:rPr lang="it-IT" altLang="it-IT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>
                <a:solidFill>
                  <a:srgbClr val="FFFF00"/>
                </a:solidFill>
              </a:rPr>
              <a:t>Nodo foglia</a:t>
            </a:r>
            <a:r>
              <a:rPr lang="it-IT" altLang="it-IT" sz="2800" smtClean="0"/>
              <a:t>:    </a:t>
            </a:r>
            <a:r>
              <a:rPr lang="it-IT" altLang="it-IT" sz="2800" smtClean="0">
                <a:solidFill>
                  <a:schemeClr val="tx1"/>
                </a:solidFill>
              </a:rPr>
              <a:t>i</a:t>
            </a:r>
            <a:r>
              <a:rPr lang="it-IT" altLang="it-IT" sz="2800" baseline="-25000" smtClean="0">
                <a:solidFill>
                  <a:schemeClr val="tx1"/>
                </a:solidFill>
              </a:rPr>
              <a:t>1</a:t>
            </a:r>
            <a:r>
              <a:rPr lang="it-IT" altLang="it-IT" sz="2800" smtClean="0">
                <a:solidFill>
                  <a:schemeClr val="tx1"/>
                </a:solidFill>
              </a:rPr>
              <a:t>,i</a:t>
            </a:r>
            <a:r>
              <a:rPr lang="it-IT" altLang="it-IT" sz="2800" baseline="-25000" smtClean="0">
                <a:solidFill>
                  <a:schemeClr val="tx1"/>
                </a:solidFill>
              </a:rPr>
              <a:t>2</a:t>
            </a:r>
            <a:r>
              <a:rPr lang="it-IT" altLang="it-IT" sz="2800" smtClean="0">
                <a:solidFill>
                  <a:schemeClr val="tx1"/>
                </a:solidFill>
              </a:rPr>
              <a:t>,…,i</a:t>
            </a:r>
            <a:r>
              <a:rPr lang="it-IT" altLang="it-IT" sz="2800" baseline="-25000" smtClean="0">
                <a:solidFill>
                  <a:schemeClr val="tx1"/>
                </a:solidFill>
              </a:rPr>
              <a:t>n </a:t>
            </a:r>
            <a:r>
              <a:rPr lang="it-IT" altLang="it-IT" sz="2800" smtClean="0">
                <a:solidFill>
                  <a:schemeClr val="tx1"/>
                </a:solidFill>
              </a:rPr>
              <a:t>   </a:t>
            </a:r>
            <a:r>
              <a:rPr lang="it-IT" altLang="it-IT" sz="2800" smtClean="0"/>
              <a:t>(modella una risposta (output) dell’algoritmo, ovvero una permutazione </a:t>
            </a:r>
            <a:r>
              <a:rPr lang="it-IT" altLang="it-IT" sz="2800" smtClean="0">
                <a:solidFill>
                  <a:srgbClr val="FFFF00"/>
                </a:solidFill>
              </a:rPr>
              <a:t>&lt;a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i</a:t>
            </a:r>
            <a:r>
              <a:rPr lang="it-IT" altLang="it-IT" sz="2800" baseline="-40000" smtClean="0">
                <a:solidFill>
                  <a:srgbClr val="FFFF00"/>
                </a:solidFill>
              </a:rPr>
              <a:t>1</a:t>
            </a:r>
            <a:r>
              <a:rPr lang="it-IT" altLang="it-IT" sz="2800" smtClean="0">
                <a:solidFill>
                  <a:srgbClr val="FFFF00"/>
                </a:solidFill>
              </a:rPr>
              <a:t>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i</a:t>
            </a:r>
            <a:r>
              <a:rPr lang="it-IT" altLang="it-IT" sz="2800" baseline="-40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,…,a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i</a:t>
            </a:r>
            <a:r>
              <a:rPr lang="it-IT" altLang="it-IT" sz="2800" baseline="-40000" smtClean="0">
                <a:solidFill>
                  <a:srgbClr val="FFFF00"/>
                </a:solidFill>
              </a:rPr>
              <a:t>n</a:t>
            </a:r>
            <a:r>
              <a:rPr lang="it-IT" altLang="it-IT" sz="2800" smtClean="0">
                <a:solidFill>
                  <a:srgbClr val="FFFF00"/>
                </a:solidFill>
              </a:rPr>
              <a:t>&gt; </a:t>
            </a:r>
            <a:r>
              <a:rPr lang="it-IT" altLang="it-IT" sz="2800" smtClean="0"/>
              <a:t>degli elementi)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L’albero di decisione è associato ad un </a:t>
            </a:r>
            <a:r>
              <a:rPr lang="en-US" sz="2800" smtClean="0">
                <a:solidFill>
                  <a:srgbClr val="FFFF00"/>
                </a:solidFill>
              </a:rPr>
              <a:t>algoritmo</a:t>
            </a:r>
            <a:r>
              <a:rPr lang="en-US" sz="2800" smtClean="0"/>
              <a:t> e alla </a:t>
            </a:r>
            <a:r>
              <a:rPr lang="en-US" sz="2800" smtClean="0">
                <a:solidFill>
                  <a:srgbClr val="FFFF00"/>
                </a:solidFill>
              </a:rPr>
              <a:t>dimensione </a:t>
            </a:r>
            <a:r>
              <a:rPr lang="en-US" sz="2800" i="1" smtClean="0">
                <a:solidFill>
                  <a:srgbClr val="FFFF00"/>
                </a:solidFill>
              </a:rPr>
              <a:t>n</a:t>
            </a:r>
            <a:r>
              <a:rPr lang="en-US" sz="2800" smtClean="0">
                <a:solidFill>
                  <a:srgbClr val="FFFF00"/>
                </a:solidFill>
              </a:rPr>
              <a:t> dell’istanza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black">
          <a:xfrm>
            <a:off x="533400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</a:rPr>
              <a:t>Albero di decisione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831850" y="333375"/>
            <a:ext cx="7772400" cy="658813"/>
          </a:xfrm>
        </p:spPr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FFFF00"/>
                </a:solidFill>
              </a:rPr>
              <a:t>Esempio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95288" y="1412875"/>
            <a:ext cx="8569325" cy="3109913"/>
          </a:xfrm>
          <a:prstGeom prst="rect">
            <a:avLst/>
          </a:prstGeom>
          <a:solidFill>
            <a:srgbClr val="FFFFCD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1473200"/>
            <a:ext cx="66167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2925763" y="1619250"/>
            <a:ext cx="3508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700213" y="2508250"/>
            <a:ext cx="3508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2565400" y="3300413"/>
            <a:ext cx="350838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4941888" y="2508250"/>
            <a:ext cx="3508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5867400" y="3419475"/>
            <a:ext cx="350838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468313" y="1412875"/>
            <a:ext cx="2216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Input &lt;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,a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&gt;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567488" y="1449388"/>
            <a:ext cx="210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b="1">
                <a:solidFill>
                  <a:srgbClr val="FF3300"/>
                </a:solidFill>
              </a:rPr>
              <a:t>Riconoscete l’algoritmo associato?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68313" y="4724400"/>
            <a:ext cx="8280400" cy="2160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rgbClr val="FFFFFF"/>
                </a:solidFill>
              </a:rPr>
              <a:t>È proprio l’</a:t>
            </a:r>
            <a:r>
              <a:rPr lang="it-IT" sz="3200" dirty="0" err="1">
                <a:solidFill>
                  <a:srgbClr val="FFFF00"/>
                </a:solidFill>
              </a:rPr>
              <a:t>Insertion</a:t>
            </a:r>
            <a:r>
              <a:rPr lang="it-IT" sz="3200" dirty="0">
                <a:solidFill>
                  <a:srgbClr val="FFFF00"/>
                </a:solidFill>
              </a:rPr>
              <a:t> </a:t>
            </a:r>
            <a:r>
              <a:rPr lang="it-IT" sz="3200" dirty="0" err="1">
                <a:solidFill>
                  <a:srgbClr val="FFFF00"/>
                </a:solidFill>
              </a:rPr>
              <a:t>Sort</a:t>
            </a:r>
            <a:r>
              <a:rPr lang="it-IT" sz="3200" dirty="0">
                <a:solidFill>
                  <a:srgbClr val="FFFF00"/>
                </a:solidFill>
              </a:rPr>
              <a:t> 2</a:t>
            </a:r>
            <a:r>
              <a:rPr lang="it-IT" sz="3200" dirty="0">
                <a:solidFill>
                  <a:srgbClr val="FFFFFF"/>
                </a:solidFill>
              </a:rPr>
              <a:t>!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3200" kern="0" dirty="0">
                <a:solidFill>
                  <a:srgbClr val="FFFF00"/>
                </a:solidFill>
              </a:rPr>
              <a:t>Esercizio per casa</a:t>
            </a:r>
            <a:r>
              <a:rPr lang="it-IT" sz="3200" kern="0" dirty="0">
                <a:solidFill>
                  <a:srgbClr val="FFFFFF"/>
                </a:solidFill>
              </a:rPr>
              <a:t>: costruire l’albero di decisione per il SS su una sequenza di 3 elementi.</a:t>
            </a:r>
          </a:p>
          <a:p>
            <a:pPr>
              <a:defRPr/>
            </a:pPr>
            <a:endParaRPr lang="it-IT" sz="3200" dirty="0">
              <a:solidFill>
                <a:srgbClr val="FFFF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9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908050"/>
            <a:ext cx="7920038" cy="5545138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Per una particolare istanza, i confronti eseguiti da </a:t>
            </a:r>
            <a:r>
              <a:rPr lang="it-IT" altLang="it-IT" sz="2800" smtClean="0">
                <a:latin typeface="Lucida Calligraphy" pitchFamily="66" charset="0"/>
              </a:rPr>
              <a:t>A</a:t>
            </a:r>
            <a:r>
              <a:rPr lang="it-IT" altLang="it-IT" sz="2800" smtClean="0"/>
              <a:t> su quella istanza rappresentano un </a:t>
            </a:r>
            <a:r>
              <a:rPr lang="it-IT" altLang="it-IT" sz="2800" smtClean="0">
                <a:solidFill>
                  <a:srgbClr val="FFFF00"/>
                </a:solidFill>
              </a:rPr>
              <a:t>cammino radice – foglia</a:t>
            </a:r>
          </a:p>
          <a:p>
            <a:pPr eaLnBrk="1" hangingPunct="1"/>
            <a:r>
              <a:rPr lang="it-IT" sz="2800" smtClean="0"/>
              <a:t>L’algoritmo segue un cammino diverso a seconda delle </a:t>
            </a:r>
            <a:r>
              <a:rPr lang="en-US" sz="2800" smtClean="0"/>
              <a:t>caratteristiche </a:t>
            </a:r>
            <a:r>
              <a:rPr lang="it-IT" sz="2800" smtClean="0"/>
              <a:t>dell’input</a:t>
            </a:r>
          </a:p>
          <a:p>
            <a:pPr lvl="1" eaLnBrk="1" hangingPunct="1"/>
            <a:r>
              <a:rPr lang="it-IT" altLang="it-IT" sz="2400" smtClean="0"/>
              <a:t>Caso peggiore: cammino più lungo</a:t>
            </a:r>
          </a:p>
          <a:p>
            <a:pPr lvl="1" eaLnBrk="1" hangingPunct="1"/>
            <a:r>
              <a:rPr lang="it-IT" altLang="it-IT" sz="2400" smtClean="0"/>
              <a:t>Caso migliore: cammino più breve</a:t>
            </a:r>
          </a:p>
          <a:p>
            <a:pPr eaLnBrk="1" hangingPunct="1"/>
            <a:r>
              <a:rPr lang="it-IT" altLang="it-IT" sz="2800" smtClean="0"/>
              <a:t>Il numero di confronti nel caso peggiore è pari </a:t>
            </a:r>
            <a:r>
              <a:rPr lang="it-IT" altLang="it-IT" sz="2800" smtClean="0">
                <a:solidFill>
                  <a:srgbClr val="FFFF00"/>
                </a:solidFill>
              </a:rPr>
              <a:t>all’altezza dell’albero di decisione </a:t>
            </a:r>
            <a:r>
              <a:rPr lang="it-IT" altLang="it-IT" sz="2800" smtClean="0"/>
              <a:t>(ovvero alla lunghezza, in termini di numero di archi, del più lungo cammino radice-foglia)</a:t>
            </a:r>
          </a:p>
          <a:p>
            <a:pPr eaLnBrk="1" hangingPunct="1"/>
            <a:endParaRPr lang="it-IT" altLang="it-IT" sz="700" smtClean="0">
              <a:solidFill>
                <a:srgbClr val="FFFF00"/>
              </a:solidFill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black">
          <a:xfrm>
            <a:off x="457200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</a:rPr>
              <a:t>Proprietà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4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1117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FFFF00"/>
                </a:solidFill>
              </a:rPr>
              <a:t>Lemma</a:t>
            </a:r>
            <a:r>
              <a:rPr lang="it-IT" altLang="it-IT" sz="2800" smtClean="0"/>
              <a:t>: Un albero strettamente binario (ovvero, in cui ogni nodo interno ha esattamente due figli) con </a:t>
            </a:r>
            <a:r>
              <a:rPr lang="it-IT" altLang="it-IT" sz="2800" smtClean="0">
                <a:solidFill>
                  <a:srgbClr val="FFFF00"/>
                </a:solidFill>
              </a:rPr>
              <a:t>k foglie</a:t>
            </a:r>
            <a:r>
              <a:rPr lang="it-IT" altLang="it-IT" sz="2800" smtClean="0"/>
              <a:t> ha </a:t>
            </a:r>
            <a:r>
              <a:rPr lang="it-IT" altLang="it-IT" sz="2800" smtClean="0">
                <a:solidFill>
                  <a:srgbClr val="FFFF00"/>
                </a:solidFill>
              </a:rPr>
              <a:t>altezza h(k) </a:t>
            </a:r>
            <a:r>
              <a:rPr lang="it-IT" altLang="it-IT" sz="2800" smtClean="0">
                <a:solidFill>
                  <a:srgbClr val="FFFF00"/>
                </a:solidFill>
                <a:sym typeface="Symbol" pitchFamily="18" charset="2"/>
              </a:rPr>
              <a:t></a:t>
            </a:r>
            <a:r>
              <a:rPr lang="it-IT" altLang="it-IT" sz="2800" smtClean="0">
                <a:solidFill>
                  <a:srgbClr val="FFFF00"/>
                </a:solidFill>
              </a:rPr>
              <a:t> log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 k.</a:t>
            </a:r>
          </a:p>
          <a:p>
            <a:pPr marL="0" indent="0" eaLnBrk="1" hangingPunct="1"/>
            <a:endParaRPr lang="it-IT" altLang="it-IT" sz="800" smtClean="0"/>
          </a:p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FFFF00"/>
                </a:solidFill>
              </a:rPr>
              <a:t>Dim</a:t>
            </a:r>
            <a:r>
              <a:rPr lang="it-IT" altLang="it-IT" sz="2800" smtClean="0"/>
              <a:t>: Dimostrazione per induzione su k:</a:t>
            </a:r>
          </a:p>
          <a:p>
            <a:pPr marL="830263" lvl="1" eaLnBrk="1" hangingPunct="1"/>
            <a:r>
              <a:rPr lang="it-IT" altLang="it-IT" sz="2400" smtClean="0"/>
              <a:t>Caso base k=1 (albero-nodo    ): banale h(k)=0</a:t>
            </a:r>
            <a:r>
              <a:rPr lang="it-IT" altLang="it-IT" sz="2400" smtClean="0">
                <a:cs typeface="Times New Roman" pitchFamily="18" charset="0"/>
              </a:rPr>
              <a:t>≥ log</a:t>
            </a:r>
            <a:r>
              <a:rPr lang="it-IT" altLang="it-IT" sz="2400" baseline="-25000" smtClean="0">
                <a:cs typeface="Times New Roman" pitchFamily="18" charset="0"/>
              </a:rPr>
              <a:t>2</a:t>
            </a:r>
            <a:r>
              <a:rPr lang="it-IT" altLang="it-IT" sz="2400" smtClean="0">
                <a:cs typeface="Times New Roman" pitchFamily="18" charset="0"/>
              </a:rPr>
              <a:t>1=0</a:t>
            </a:r>
          </a:p>
          <a:p>
            <a:pPr marL="830263" lvl="1" eaLnBrk="1" hangingPunct="1"/>
            <a:r>
              <a:rPr lang="it-IT" altLang="it-IT" sz="2400" smtClean="0"/>
              <a:t>Caso k&gt;1: supposto vero per k-1 foglie, dimostriamolo per k; poiché la radice ha 2 figli, uno dei due suoi sottoalberi deve contenere almeno la metà (parte intera sup.) delle foglie, e quindi </a:t>
            </a:r>
          </a:p>
          <a:p>
            <a:pPr marL="830263" lvl="1" algn="ctr" eaLnBrk="1" hangingPunct="1">
              <a:buFontTx/>
              <a:buNone/>
            </a:pPr>
            <a:r>
              <a:rPr lang="it-IT" altLang="it-IT" sz="3200" smtClean="0"/>
              <a:t>h(k) </a:t>
            </a:r>
            <a:r>
              <a:rPr lang="it-IT" altLang="it-IT" sz="3200" smtClean="0">
                <a:cs typeface="Times New Roman" pitchFamily="18" charset="0"/>
              </a:rPr>
              <a:t>≥1+h(</a:t>
            </a:r>
            <a:r>
              <a:rPr lang="it-IT" altLang="it-IT" sz="3200" smtClean="0">
                <a:cs typeface="Times New Roman" pitchFamily="18" charset="0"/>
                <a:sym typeface="Symbol" pitchFamily="18" charset="2"/>
              </a:rPr>
              <a:t></a:t>
            </a:r>
            <a:r>
              <a:rPr lang="it-IT" altLang="it-IT" sz="3200" smtClean="0">
                <a:cs typeface="Times New Roman" pitchFamily="18" charset="0"/>
              </a:rPr>
              <a:t>k/2</a:t>
            </a:r>
            <a:r>
              <a:rPr lang="it-IT" altLang="it-IT" sz="3200" smtClean="0">
                <a:cs typeface="Times New Roman" pitchFamily="18" charset="0"/>
                <a:sym typeface="Symbol" pitchFamily="18" charset="2"/>
              </a:rPr>
              <a:t></a:t>
            </a:r>
            <a:r>
              <a:rPr lang="it-IT" altLang="it-IT" sz="3200" smtClean="0">
                <a:cs typeface="Times New Roman" pitchFamily="18" charset="0"/>
              </a:rPr>
              <a:t>) ≥ </a:t>
            </a:r>
            <a:r>
              <a:rPr lang="it-IT" altLang="it-IT" sz="2400" smtClean="0">
                <a:solidFill>
                  <a:srgbClr val="FFFF00"/>
                </a:solidFill>
                <a:cs typeface="Times New Roman" pitchFamily="18" charset="0"/>
              </a:rPr>
              <a:t>(hp induttiva)</a:t>
            </a:r>
            <a:r>
              <a:rPr lang="it-IT" altLang="it-IT" sz="3200" smtClean="0">
                <a:cs typeface="Times New Roman" pitchFamily="18" charset="0"/>
              </a:rPr>
              <a:t> 1+log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(k/2)</a:t>
            </a:r>
          </a:p>
          <a:p>
            <a:pPr marL="830263" lvl="1" algn="ctr" eaLnBrk="1" hangingPunct="1">
              <a:buFontTx/>
              <a:buNone/>
            </a:pPr>
            <a:r>
              <a:rPr lang="it-IT" altLang="it-IT" sz="3200" smtClean="0">
                <a:cs typeface="Times New Roman" pitchFamily="18" charset="0"/>
              </a:rPr>
              <a:t>=1+log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k-log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2=log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k.</a:t>
            </a:r>
            <a:endParaRPr lang="it-IT" altLang="it-IT" sz="3200" smtClean="0"/>
          </a:p>
          <a:p>
            <a:pPr marL="830263" lvl="1" algn="r" eaLnBrk="1" hangingPunct="1">
              <a:buFontTx/>
              <a:buNone/>
            </a:pPr>
            <a:r>
              <a:rPr lang="it-IT" altLang="it-IT" sz="2400" smtClean="0"/>
              <a:t> </a:t>
            </a:r>
            <a:r>
              <a:rPr lang="it-IT" altLang="it-IT" sz="2400" smtClean="0">
                <a:solidFill>
                  <a:srgbClr val="FFFF00"/>
                </a:solidFill>
              </a:rPr>
              <a:t>QED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</a:rPr>
              <a:t>Altezza in funzione delle foglie</a:t>
            </a:r>
          </a:p>
        </p:txBody>
      </p:sp>
      <p:sp>
        <p:nvSpPr>
          <p:cNvPr id="15366" name="Ovale 5"/>
          <p:cNvSpPr>
            <a:spLocks noChangeArrowheads="1"/>
          </p:cNvSpPr>
          <p:nvPr/>
        </p:nvSpPr>
        <p:spPr bwMode="auto">
          <a:xfrm>
            <a:off x="4427538" y="3500438"/>
            <a:ext cx="215900" cy="215900"/>
          </a:xfrm>
          <a:prstGeom prst="ellipse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1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3250" cy="2303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 smtClean="0"/>
              <a:t>Consideriamo l’albero di decisione di un </a:t>
            </a:r>
            <a:r>
              <a:rPr lang="it-IT" altLang="it-IT" sz="2400" smtClean="0">
                <a:solidFill>
                  <a:srgbClr val="FFFF00"/>
                </a:solidFill>
              </a:rPr>
              <a:t>qualsiasi</a:t>
            </a:r>
            <a:r>
              <a:rPr lang="it-IT" altLang="it-IT" sz="2400" smtClean="0"/>
              <a:t> algoritmo che risolve il problema dell’ordinamento di </a:t>
            </a:r>
            <a:r>
              <a:rPr lang="it-IT" altLang="it-IT" sz="2400" smtClean="0">
                <a:solidFill>
                  <a:srgbClr val="FFFF00"/>
                </a:solidFill>
              </a:rPr>
              <a:t>n</a:t>
            </a:r>
            <a:r>
              <a:rPr lang="it-IT" altLang="it-IT" sz="2400" smtClean="0"/>
              <a:t> elementi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smtClean="0"/>
              <a:t>Tale albero deve avere almeno </a:t>
            </a:r>
            <a:r>
              <a:rPr lang="it-IT" altLang="it-IT" sz="2400" smtClean="0">
                <a:solidFill>
                  <a:srgbClr val="FFFF00"/>
                </a:solidFill>
              </a:rPr>
              <a:t>n!</a:t>
            </a:r>
            <a:r>
              <a:rPr lang="it-IT" altLang="it-IT" sz="2400" smtClean="0"/>
              <a:t> foglie: infatti, se l’algoritmo è corretto, deve contemplare tutti i possibili output, ovvero le </a:t>
            </a:r>
            <a:r>
              <a:rPr lang="it-IT" altLang="it-IT" sz="2400" smtClean="0">
                <a:solidFill>
                  <a:srgbClr val="FFFF00"/>
                </a:solidFill>
              </a:rPr>
              <a:t>n!</a:t>
            </a:r>
            <a:r>
              <a:rPr lang="it-IT" altLang="it-IT" sz="2400" smtClean="0"/>
              <a:t> permutazioni della sequenza di </a:t>
            </a:r>
            <a:r>
              <a:rPr lang="it-IT" altLang="it-IT" sz="2400" smtClean="0">
                <a:solidFill>
                  <a:srgbClr val="FFFF00"/>
                </a:solidFill>
              </a:rPr>
              <a:t>n</a:t>
            </a:r>
            <a:r>
              <a:rPr lang="it-IT" altLang="it-IT" sz="2400" smtClean="0"/>
              <a:t> elementi in input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smtClean="0"/>
              <a:t>Dal lemma precedente, avremo che l’altezza </a:t>
            </a:r>
            <a:r>
              <a:rPr lang="it-IT" altLang="it-IT" sz="2400" smtClean="0">
                <a:solidFill>
                  <a:srgbClr val="FFFF00"/>
                </a:solidFill>
              </a:rPr>
              <a:t>h(n)</a:t>
            </a:r>
            <a:r>
              <a:rPr lang="it-IT" altLang="it-IT" sz="2400" smtClean="0"/>
              <a:t> dell’albero di decisione sarà:</a:t>
            </a:r>
          </a:p>
          <a:p>
            <a:pPr eaLnBrk="1" hangingPunct="1">
              <a:lnSpc>
                <a:spcPct val="90000"/>
              </a:lnSpc>
            </a:pPr>
            <a:endParaRPr lang="it-IT" altLang="it-IT" sz="1000" baseline="30000" smtClean="0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</a:rPr>
              <a:t>Il </a:t>
            </a:r>
            <a:r>
              <a:rPr lang="it-IT" altLang="it-IT" sz="4000" b="1" dirty="0" err="1">
                <a:solidFill>
                  <a:srgbClr val="FFFF00"/>
                </a:solidFill>
              </a:rPr>
              <a:t>lower</a:t>
            </a:r>
            <a:r>
              <a:rPr lang="it-IT" altLang="it-IT" sz="4000" b="1" dirty="0">
                <a:solidFill>
                  <a:srgbClr val="FFFF00"/>
                </a:solidFill>
              </a:rPr>
              <a:t> </a:t>
            </a:r>
            <a:r>
              <a:rPr lang="it-IT" altLang="it-IT" sz="4000" b="1" dirty="0" err="1">
                <a:solidFill>
                  <a:srgbClr val="FFFF00"/>
                </a:solidFill>
              </a:rPr>
              <a:t>bound</a:t>
            </a:r>
            <a:r>
              <a:rPr lang="it-IT" altLang="it-IT" sz="4000" b="1" dirty="0">
                <a:solidFill>
                  <a:srgbClr val="FFFF00"/>
                </a:solidFill>
              </a:rPr>
              <a:t> </a:t>
            </a:r>
            <a:r>
              <a:rPr lang="it-IT" altLang="it-IT" sz="4000" b="1" dirty="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4000" b="1" dirty="0">
                <a:solidFill>
                  <a:srgbClr val="FFFF00"/>
                </a:solidFill>
              </a:rPr>
              <a:t>(n log</a:t>
            </a:r>
            <a:r>
              <a:rPr lang="it-IT" altLang="it-IT" sz="1000" b="1" dirty="0">
                <a:solidFill>
                  <a:srgbClr val="FFFF00"/>
                </a:solidFill>
              </a:rPr>
              <a:t> </a:t>
            </a:r>
            <a:r>
              <a:rPr lang="it-IT" altLang="it-IT" sz="4000" b="1" dirty="0">
                <a:solidFill>
                  <a:srgbClr val="FFFF00"/>
                </a:solidFill>
              </a:rPr>
              <a:t>n)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68313" y="4097338"/>
            <a:ext cx="458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dirty="0">
                <a:solidFill>
                  <a:srgbClr val="FFFF00"/>
                </a:solidFill>
              </a:rPr>
              <a:t>h(n) 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 log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(#foglie)  log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(n!)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79388" y="4941888"/>
            <a:ext cx="2627312" cy="12128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it-IT" altLang="it-IT">
                <a:solidFill>
                  <a:srgbClr val="FFFFFF"/>
                </a:solidFill>
              </a:rPr>
              <a:t>Formula di Stirling:</a:t>
            </a:r>
            <a:r>
              <a:rPr lang="it-IT" altLang="it-IT">
                <a:solidFill>
                  <a:srgbClr val="000000"/>
                </a:solidFill>
              </a:rPr>
              <a:t>  </a:t>
            </a:r>
          </a:p>
          <a:p>
            <a:pPr algn="ctr"/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n! </a:t>
            </a:r>
            <a:r>
              <a:rPr lang="it-IT" altLang="it-IT" b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 (2</a:t>
            </a:r>
            <a:r>
              <a:rPr lang="it-IT" altLang="it-IT">
                <a:solidFill>
                  <a:srgbClr val="FFFF00"/>
                </a:solidFill>
                <a:latin typeface="Symbol" pitchFamily="18" charset="2"/>
              </a:rPr>
              <a:t>p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n)</a:t>
            </a:r>
            <a:r>
              <a:rPr lang="it-IT" altLang="it-IT" baseline="30000">
                <a:solidFill>
                  <a:srgbClr val="FFFF00"/>
                </a:solidFill>
                <a:latin typeface="Times New Roman" pitchFamily="18" charset="0"/>
              </a:rPr>
              <a:t>1/2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 ·(n/e)</a:t>
            </a:r>
            <a:r>
              <a:rPr lang="it-IT" altLang="it-IT" baseline="30000">
                <a:solidFill>
                  <a:srgbClr val="FFFF00"/>
                </a:solidFill>
                <a:latin typeface="Times New Roman" pitchFamily="18" charset="0"/>
              </a:rPr>
              <a:t>n</a:t>
            </a:r>
          </a:p>
          <a:p>
            <a:pPr algn="ctr"/>
            <a:r>
              <a:rPr lang="it-IT" altLang="it-IT" b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&gt; 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(n/e)</a:t>
            </a:r>
            <a:r>
              <a:rPr lang="it-IT" altLang="it-IT" baseline="30000">
                <a:solidFill>
                  <a:srgbClr val="FFFF00"/>
                </a:solidFill>
                <a:latin typeface="Times New Roman" pitchFamily="18" charset="0"/>
              </a:rPr>
              <a:t>n</a:t>
            </a:r>
            <a:endParaRPr lang="it-IT" baseline="30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859338" y="4133850"/>
            <a:ext cx="217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sym typeface="Symbol" pitchFamily="18" charset="2"/>
              </a:rPr>
              <a:t>&gt; log</a:t>
            </a:r>
            <a:r>
              <a:rPr lang="it-IT" sz="2800" baseline="-25000">
                <a:solidFill>
                  <a:srgbClr val="FFFF00"/>
                </a:solidFill>
                <a:sym typeface="Symbol" pitchFamily="18" charset="2"/>
              </a:rPr>
              <a:t>2 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(n/e)</a:t>
            </a:r>
            <a:r>
              <a:rPr lang="it-IT" altLang="it-IT" sz="2800" baseline="30000">
                <a:solidFill>
                  <a:srgbClr val="FFFF00"/>
                </a:solidFill>
                <a:latin typeface="Times New Roman" pitchFamily="18" charset="0"/>
              </a:rPr>
              <a:t>n 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635375" y="4673600"/>
            <a:ext cx="2074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 n log</a:t>
            </a:r>
            <a:r>
              <a:rPr lang="it-IT" altLang="it-IT" sz="2800" baseline="-2500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 (n/e)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708400" y="5249863"/>
            <a:ext cx="3024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 n log</a:t>
            </a:r>
            <a:r>
              <a:rPr lang="it-IT" altLang="it-IT" sz="2800" baseline="-2500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 n – n log</a:t>
            </a:r>
            <a:r>
              <a:rPr lang="it-IT" altLang="it-IT" sz="2800" baseline="-2500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 e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653088" y="4699000"/>
            <a:ext cx="384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708400" y="5862638"/>
            <a:ext cx="4999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 </a:t>
            </a:r>
            <a:r>
              <a:rPr lang="it-IT" altLang="it-IT" sz="280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(n log n)                           </a:t>
            </a:r>
            <a:r>
              <a:rPr lang="it-IT" altLang="it-IT">
                <a:solidFill>
                  <a:srgbClr val="FFFF00"/>
                </a:solidFill>
              </a:rPr>
              <a:t>QED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732588" y="5318125"/>
            <a:ext cx="384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2843213" y="4508500"/>
            <a:ext cx="1657350" cy="668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2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 animBg="1"/>
      <p:bldP spid="57350" grpId="0"/>
      <p:bldP spid="57351" grpId="0"/>
      <p:bldP spid="57353" grpId="0"/>
      <p:bldP spid="57354" grpId="0"/>
      <p:bldP spid="57355" grpId="0"/>
      <p:bldP spid="57356" grpId="0"/>
      <p:bldP spid="573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4608513" cy="3255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InsertionSort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k=1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n-1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x = A[k+1]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j=1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k+1</a:t>
            </a:r>
            <a:r>
              <a:rPr lang="en-US" sz="1800" b="1" smtClean="0">
                <a:solidFill>
                  <a:srgbClr val="000000"/>
                </a:solidFill>
              </a:rPr>
              <a:t> 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</a:t>
            </a:r>
            <a:r>
              <a:rPr lang="en-US" sz="1800" b="1" smtClean="0">
                <a:solidFill>
                  <a:srgbClr val="000000"/>
                </a:solidFill>
              </a:rPr>
              <a:t>if</a:t>
            </a:r>
            <a:r>
              <a:rPr lang="en-US" sz="1800" smtClean="0">
                <a:solidFill>
                  <a:srgbClr val="000000"/>
                </a:solidFill>
              </a:rPr>
              <a:t> (A[j] &gt; x) </a:t>
            </a:r>
            <a:r>
              <a:rPr lang="en-US" sz="1800" b="1" smtClean="0">
                <a:solidFill>
                  <a:srgbClr val="000000"/>
                </a:solidFill>
              </a:rPr>
              <a:t>then break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if</a:t>
            </a:r>
            <a:r>
              <a:rPr lang="en-US" sz="1800" smtClean="0">
                <a:solidFill>
                  <a:srgbClr val="000000"/>
                </a:solidFill>
              </a:rPr>
              <a:t> (j &lt; k+1) </a:t>
            </a:r>
            <a:r>
              <a:rPr lang="en-US" sz="1800" b="1" smtClean="0">
                <a:solidFill>
                  <a:srgbClr val="000000"/>
                </a:solidFill>
              </a:rPr>
              <a:t>then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t=k </a:t>
            </a:r>
            <a:r>
              <a:rPr lang="en-US" sz="1800" b="1" smtClean="0">
                <a:solidFill>
                  <a:srgbClr val="000000"/>
                </a:solidFill>
              </a:rPr>
              <a:t>downto</a:t>
            </a:r>
            <a:r>
              <a:rPr lang="en-US" sz="1800" smtClean="0">
                <a:solidFill>
                  <a:srgbClr val="000000"/>
                </a:solidFill>
              </a:rPr>
              <a:t> j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  <a:r>
              <a:rPr lang="en-US" sz="1800" smtClean="0">
                <a:solidFill>
                  <a:srgbClr val="000000"/>
                </a:solidFill>
              </a:rPr>
              <a:t> A[t+1]= A[t]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A[j]=x</a:t>
            </a:r>
          </a:p>
        </p:txBody>
      </p:sp>
      <p:sp>
        <p:nvSpPr>
          <p:cNvPr id="2355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288" y="3933825"/>
            <a:ext cx="8497887" cy="2162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Linea 2: elemento x=A[k+1] da inserire nella posizione che gli compete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Linee 3 e 4: individuano la posizione j in cui va messo 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Linee 5 e 6: se la posizione j è diversa da k+1, si fa spazio per inserire x, “shiftando” tutti gli elementi da j a k verso destra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Correttezza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4608513"/>
          </a:xfrm>
        </p:spPr>
        <p:txBody>
          <a:bodyPr/>
          <a:lstStyle/>
          <a:p>
            <a:pPr eaLnBrk="1" hangingPunct="1"/>
            <a:r>
              <a:rPr lang="en-US" sz="2800" smtClean="0"/>
              <a:t>Si dimostra facendo vedere che alla fine del generico passo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 (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=1,…, </a:t>
            </a:r>
            <a:r>
              <a:rPr lang="en-US" sz="2800" i="1" smtClean="0"/>
              <a:t>n</a:t>
            </a:r>
            <a:r>
              <a:rPr lang="en-US" sz="2800" smtClean="0"/>
              <a:t>-1) i primi </a:t>
            </a:r>
            <a:r>
              <a:rPr lang="en-US" sz="2800" smtClean="0">
                <a:solidFill>
                  <a:srgbClr val="FFFF00"/>
                </a:solidFill>
              </a:rPr>
              <a:t>k+1</a:t>
            </a:r>
            <a:r>
              <a:rPr lang="en-US" sz="2800" smtClean="0"/>
              <a:t> elementi sono ordinati (si noti la differenza con il </a:t>
            </a:r>
            <a:r>
              <a:rPr lang="en-US" sz="2800" smtClean="0">
                <a:solidFill>
                  <a:srgbClr val="FFFF00"/>
                </a:solidFill>
              </a:rPr>
              <a:t>Selection Sort, </a:t>
            </a:r>
            <a:r>
              <a:rPr lang="en-US" sz="2800" smtClean="0"/>
              <a:t>in cui invece dovevamo far vedere anche che erano i</a:t>
            </a:r>
            <a:r>
              <a:rPr lang="en-US" sz="2800" smtClean="0">
                <a:solidFill>
                  <a:srgbClr val="FFFF00"/>
                </a:solidFill>
              </a:rPr>
              <a:t> più piccoli</a:t>
            </a:r>
            <a:r>
              <a:rPr lang="en-US" sz="2800" smtClean="0"/>
              <a:t>)</a:t>
            </a:r>
          </a:p>
          <a:p>
            <a:pPr eaLnBrk="1" hangingPunct="1"/>
            <a:r>
              <a:rPr lang="en-US" sz="2800" smtClean="0"/>
              <a:t>Induzione su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:</a:t>
            </a:r>
          </a:p>
          <a:p>
            <a:pPr lvl="1" eaLnBrk="1" hangingPunct="1"/>
            <a:r>
              <a:rPr lang="en-US" sz="2400" smtClean="0">
                <a:solidFill>
                  <a:srgbClr val="FFFF00"/>
                </a:solidFill>
              </a:rPr>
              <a:t>k=1</a:t>
            </a:r>
            <a:r>
              <a:rPr lang="en-US" sz="2400" smtClean="0"/>
              <a:t>: banale: si riordinano A[1] e A[2];</a:t>
            </a:r>
          </a:p>
          <a:p>
            <a:pPr lvl="1" eaLnBrk="1" hangingPunct="1"/>
            <a:r>
              <a:rPr lang="en-US" sz="2400" smtClean="0">
                <a:solidFill>
                  <a:srgbClr val="FFFF00"/>
                </a:solidFill>
              </a:rPr>
              <a:t>k&gt;1</a:t>
            </a:r>
            <a:r>
              <a:rPr lang="en-US" sz="2400" smtClean="0"/>
              <a:t>: All’inizio del passo 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 i primi 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 elementi sono ordinati (ipotesi induttiva). Allora la tesi segue dal fatto che l’algoritmo inserisce A[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+1] nella giusta posizione rispetto alla sequenza A[1],…,A[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]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8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7950" y="1052513"/>
            <a:ext cx="4608513" cy="3255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InsertionSort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k=1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n-1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x = A[k+1]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j=1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k+1</a:t>
            </a:r>
            <a:r>
              <a:rPr lang="en-US" sz="1800" b="1" smtClean="0">
                <a:solidFill>
                  <a:srgbClr val="000000"/>
                </a:solidFill>
              </a:rPr>
              <a:t> 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</a:t>
            </a:r>
            <a:r>
              <a:rPr lang="en-US" sz="1800" b="1" smtClean="0">
                <a:solidFill>
                  <a:srgbClr val="000000"/>
                </a:solidFill>
              </a:rPr>
              <a:t>if</a:t>
            </a:r>
            <a:r>
              <a:rPr lang="en-US" sz="1800" smtClean="0">
                <a:solidFill>
                  <a:srgbClr val="000000"/>
                </a:solidFill>
              </a:rPr>
              <a:t> (A[j] &gt; x) </a:t>
            </a:r>
            <a:r>
              <a:rPr lang="en-US" sz="1800" b="1" smtClean="0">
                <a:solidFill>
                  <a:srgbClr val="000000"/>
                </a:solidFill>
              </a:rPr>
              <a:t>then break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if</a:t>
            </a:r>
            <a:r>
              <a:rPr lang="en-US" sz="1800" smtClean="0">
                <a:solidFill>
                  <a:srgbClr val="000000"/>
                </a:solidFill>
              </a:rPr>
              <a:t> (j &lt; k+1) </a:t>
            </a:r>
            <a:r>
              <a:rPr lang="en-US" sz="1800" b="1" smtClean="0">
                <a:solidFill>
                  <a:srgbClr val="000000"/>
                </a:solidFill>
              </a:rPr>
              <a:t>then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t=k </a:t>
            </a:r>
            <a:r>
              <a:rPr lang="en-US" sz="1800" b="1" smtClean="0">
                <a:solidFill>
                  <a:srgbClr val="000000"/>
                </a:solidFill>
              </a:rPr>
              <a:t>downto</a:t>
            </a:r>
            <a:r>
              <a:rPr lang="en-US" sz="1800" smtClean="0">
                <a:solidFill>
                  <a:srgbClr val="000000"/>
                </a:solidFill>
              </a:rPr>
              <a:t> j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  <a:r>
              <a:rPr lang="en-US" sz="1800" smtClean="0">
                <a:solidFill>
                  <a:srgbClr val="000000"/>
                </a:solidFill>
              </a:rPr>
              <a:t> A[t+1]= A[t]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A[j]=x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629150"/>
            <a:ext cx="5113337" cy="11509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T(</a:t>
            </a:r>
            <a:r>
              <a:rPr lang="en-US" sz="2800" i="1" dirty="0" smtClean="0"/>
              <a:t>n</a:t>
            </a:r>
            <a:r>
              <a:rPr lang="en-US" sz="2800" dirty="0" smtClean="0"/>
              <a:t>) =</a:t>
            </a:r>
            <a:r>
              <a:rPr lang="en-US" sz="2800" dirty="0" smtClean="0">
                <a:solidFill>
                  <a:schemeClr val="bg1"/>
                </a:solidFill>
                <a:sym typeface="Symbol" pitchFamily="18" charset="2"/>
              </a:rPr>
              <a:t> (</a:t>
            </a:r>
            <a:r>
              <a:rPr lang="en-US" sz="2800" i="1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cs typeface="Times New Roman" pitchFamily="18" charset="0"/>
              </a:rPr>
              <a:t>+</a:t>
            </a:r>
            <a:r>
              <a:rPr lang="en-US" sz="4000" dirty="0" smtClean="0">
                <a:sym typeface="Symbol" pitchFamily="18" charset="2"/>
              </a:rPr>
              <a:t></a:t>
            </a:r>
            <a:r>
              <a:rPr lang="en-US" sz="2800" dirty="0" smtClean="0">
                <a:sym typeface="Symbol" pitchFamily="18" charset="2"/>
              </a:rPr>
              <a:t> (k+1) =  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)</a:t>
            </a:r>
            <a:endParaRPr lang="en-US" sz="2800" dirty="0" smtClean="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10596" name="AutoShape 4"/>
          <p:cNvSpPr>
            <a:spLocks/>
          </p:cNvSpPr>
          <p:nvPr/>
        </p:nvSpPr>
        <p:spPr bwMode="auto">
          <a:xfrm>
            <a:off x="4787900" y="2708275"/>
            <a:ext cx="215900" cy="360363"/>
          </a:xfrm>
          <a:prstGeom prst="rightBrace">
            <a:avLst>
              <a:gd name="adj1" fmla="val 13909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0597" name="AutoShape 5"/>
          <p:cNvSpPr>
            <a:spLocks/>
          </p:cNvSpPr>
          <p:nvPr/>
        </p:nvSpPr>
        <p:spPr bwMode="auto">
          <a:xfrm>
            <a:off x="4787900" y="3573463"/>
            <a:ext cx="157163" cy="360362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5003800" y="2565400"/>
            <a:ext cx="1150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j*≤k+1 confronti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4859338" y="3429000"/>
            <a:ext cx="2233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  k+1–j*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assegnamenti</a:t>
            </a:r>
          </a:p>
        </p:txBody>
      </p:sp>
      <p:sp>
        <p:nvSpPr>
          <p:cNvPr id="110600" name="AutoShape 8"/>
          <p:cNvSpPr>
            <a:spLocks/>
          </p:cNvSpPr>
          <p:nvPr/>
        </p:nvSpPr>
        <p:spPr bwMode="auto">
          <a:xfrm>
            <a:off x="7091363" y="1701800"/>
            <a:ext cx="360362" cy="2374900"/>
          </a:xfrm>
          <a:prstGeom prst="rightBrace">
            <a:avLst>
              <a:gd name="adj1" fmla="val 54919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7333659" y="2492375"/>
            <a:ext cx="17748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FFFFFF"/>
                </a:solidFill>
              </a:rPr>
              <a:t>il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tutto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eseguito</a:t>
            </a:r>
            <a:endParaRPr lang="en-US" sz="2000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per k=1,…, </a:t>
            </a:r>
            <a:r>
              <a:rPr lang="en-US" sz="2000" dirty="0" smtClean="0">
                <a:solidFill>
                  <a:srgbClr val="FFFFFF"/>
                </a:solidFill>
              </a:rPr>
              <a:t>n-1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2262783" y="5132388"/>
            <a:ext cx="58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</a:rPr>
              <a:t>k=1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2267744" y="45085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n</a:t>
            </a:r>
            <a:r>
              <a:rPr lang="en-US" sz="2000" smtClean="0">
                <a:solidFill>
                  <a:srgbClr val="FFFFFF"/>
                </a:solidFill>
              </a:rPr>
              <a:t>-1</a:t>
            </a:r>
            <a:endParaRPr lang="en-US" sz="2000" i="1" smtClean="0">
              <a:solidFill>
                <a:srgbClr val="FFFFFF"/>
              </a:solidFill>
            </a:endParaRP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454931" y="5436513"/>
            <a:ext cx="5413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</a:rPr>
              <a:t>T(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err="1" smtClean="0">
                <a:solidFill>
                  <a:srgbClr val="FFFFFF"/>
                </a:solidFill>
              </a:rPr>
              <a:t>T</a:t>
            </a:r>
            <a:r>
              <a:rPr lang="en-US" sz="3200" i="1" baseline="-25000" dirty="0" err="1" smtClean="0">
                <a:solidFill>
                  <a:srgbClr val="FFFFFF"/>
                </a:solidFill>
              </a:rPr>
              <a:t>best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err="1" smtClean="0">
                <a:solidFill>
                  <a:srgbClr val="FFFFFF"/>
                </a:solidFill>
              </a:rPr>
              <a:t>T</a:t>
            </a:r>
            <a:r>
              <a:rPr lang="en-US" sz="3200" i="1" baseline="-25000" dirty="0" err="1" smtClean="0">
                <a:solidFill>
                  <a:srgbClr val="FFFFFF"/>
                </a:solidFill>
              </a:rPr>
              <a:t>avg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(</a:t>
            </a:r>
            <a:r>
              <a:rPr lang="en-US" sz="3200" i="1" dirty="0" smtClean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3200" baseline="30000" dirty="0" smtClean="0">
                <a:solidFill>
                  <a:srgbClr val="FFFFFF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2700338" y="5949950"/>
            <a:ext cx="3887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00"/>
                </a:solidFill>
              </a:rPr>
              <a:t>Possiamo fare meglio?</a:t>
            </a:r>
          </a:p>
        </p:txBody>
      </p:sp>
      <p:sp>
        <p:nvSpPr>
          <p:cNvPr id="110607" name="AutoShape 15"/>
          <p:cNvSpPr>
            <a:spLocks/>
          </p:cNvSpPr>
          <p:nvPr/>
        </p:nvSpPr>
        <p:spPr bwMode="auto">
          <a:xfrm>
            <a:off x="6372225" y="2419350"/>
            <a:ext cx="360363" cy="1657350"/>
          </a:xfrm>
          <a:prstGeom prst="rightBrace">
            <a:avLst>
              <a:gd name="adj1" fmla="val 38326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6588125" y="2852738"/>
            <a:ext cx="698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k+1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oper.</a:t>
            </a:r>
          </a:p>
        </p:txBody>
      </p:sp>
      <p:sp>
        <p:nvSpPr>
          <p:cNvPr id="25618" name="Rectangle 21"/>
          <p:cNvSpPr>
            <a:spLocks noChangeArrowheads="1"/>
          </p:cNvSpPr>
          <p:nvPr/>
        </p:nvSpPr>
        <p:spPr bwMode="auto">
          <a:xfrm>
            <a:off x="3492500" y="325438"/>
            <a:ext cx="52562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000">
                <a:solidFill>
                  <a:srgbClr val="FFFF00"/>
                </a:solidFill>
                <a:latin typeface="Times" pitchFamily="18" charset="0"/>
              </a:rPr>
              <a:t>Complessità temporale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it-IT" altLang="it-IT">
              <a:solidFill>
                <a:srgbClr val="FFFFFF"/>
              </a:solidFill>
            </a:endParaRPr>
          </a:p>
        </p:txBody>
      </p:sp>
      <p:sp>
        <p:nvSpPr>
          <p:cNvPr id="20" name="AutoShape 17"/>
          <p:cNvSpPr>
            <a:spLocks/>
          </p:cNvSpPr>
          <p:nvPr/>
        </p:nvSpPr>
        <p:spPr bwMode="auto">
          <a:xfrm>
            <a:off x="4859338" y="1916113"/>
            <a:ext cx="157162" cy="360362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003800" y="1844675"/>
            <a:ext cx="198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1 assegnamento</a:t>
            </a:r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2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  <p:bldP spid="110596" grpId="0" animBg="1"/>
      <p:bldP spid="110597" grpId="0" animBg="1"/>
      <p:bldP spid="110598" grpId="0"/>
      <p:bldP spid="110599" grpId="0"/>
      <p:bldP spid="110600" grpId="0" animBg="1"/>
      <p:bldP spid="110601" grpId="0"/>
      <p:bldP spid="110602" grpId="0"/>
      <p:bldP spid="110603" grpId="0"/>
      <p:bldP spid="110605" grpId="0"/>
      <p:bldP spid="110606" grpId="0"/>
      <p:bldP spid="110607" grpId="0" animBg="1"/>
      <p:bldP spid="110608" grpId="0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34925" y="1252538"/>
            <a:ext cx="4608513" cy="3255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InsertionSort2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k=1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n-1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x = A[k+1]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j = 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while</a:t>
            </a:r>
            <a:r>
              <a:rPr lang="en-US" sz="1800" smtClean="0">
                <a:solidFill>
                  <a:srgbClr val="000000"/>
                </a:solidFill>
              </a:rPr>
              <a:t> j &gt; 0 e A[j] &gt; x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  A[j+1] = A[j]</a:t>
            </a:r>
            <a:endParaRPr lang="en-US" sz="1800" b="1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 </a:t>
            </a:r>
            <a:r>
              <a:rPr lang="en-US" sz="1800" smtClean="0">
                <a:solidFill>
                  <a:srgbClr val="000000"/>
                </a:solidFill>
              </a:rPr>
              <a:t>     j= j-1</a:t>
            </a:r>
            <a:endParaRPr lang="en-US" sz="1800" b="1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A[j+1]=x</a:t>
            </a:r>
          </a:p>
        </p:txBody>
      </p:sp>
      <p:sp>
        <p:nvSpPr>
          <p:cNvPr id="112648" name="AutoShape 8"/>
          <p:cNvSpPr>
            <a:spLocks/>
          </p:cNvSpPr>
          <p:nvPr/>
        </p:nvSpPr>
        <p:spPr bwMode="auto">
          <a:xfrm>
            <a:off x="6372225" y="2044700"/>
            <a:ext cx="360363" cy="2376488"/>
          </a:xfrm>
          <a:prstGeom prst="rightBrace">
            <a:avLst>
              <a:gd name="adj1" fmla="val 54956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6877050" y="2854325"/>
            <a:ext cx="17748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FFFFFF"/>
                </a:solidFill>
              </a:rPr>
              <a:t>il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tutto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eseguito</a:t>
            </a:r>
            <a:endParaRPr lang="en-US" sz="2000" dirty="0" smtClean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p</a:t>
            </a:r>
            <a:r>
              <a:rPr lang="en-US" sz="2000" dirty="0" smtClean="0">
                <a:solidFill>
                  <a:srgbClr val="FFFFFF"/>
                </a:solidFill>
              </a:rPr>
              <a:t>er k=1,…, n-1</a:t>
            </a:r>
          </a:p>
        </p:txBody>
      </p:sp>
      <p:sp>
        <p:nvSpPr>
          <p:cNvPr id="112650" name="AutoShape 10"/>
          <p:cNvSpPr>
            <a:spLocks/>
          </p:cNvSpPr>
          <p:nvPr/>
        </p:nvSpPr>
        <p:spPr bwMode="auto">
          <a:xfrm>
            <a:off x="4643438" y="3284538"/>
            <a:ext cx="360362" cy="776287"/>
          </a:xfrm>
          <a:prstGeom prst="rightBrace">
            <a:avLst>
              <a:gd name="adj1" fmla="val 17952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003800" y="3254375"/>
            <a:ext cx="1443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t</a:t>
            </a:r>
            <a:r>
              <a:rPr lang="en-US" baseline="-25000" smtClean="0">
                <a:solidFill>
                  <a:srgbClr val="FFFFFF"/>
                </a:solidFill>
              </a:rPr>
              <a:t>k</a:t>
            </a:r>
            <a:r>
              <a:rPr lang="en-US" smtClean="0">
                <a:solidFill>
                  <a:srgbClr val="FFFFFF"/>
                </a:solidFill>
              </a:rPr>
              <a:t> ≤ 2k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assegnam.</a:t>
            </a:r>
          </a:p>
        </p:txBody>
      </p:sp>
      <p:sp>
        <p:nvSpPr>
          <p:cNvPr id="112653" name="Rectangle 13"/>
          <p:cNvSpPr>
            <a:spLocks noChangeArrowheads="1"/>
          </p:cNvSpPr>
          <p:nvPr/>
        </p:nvSpPr>
        <p:spPr bwMode="auto">
          <a:xfrm>
            <a:off x="-251495" y="4799013"/>
            <a:ext cx="871192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         </a:t>
            </a:r>
            <a:r>
              <a:rPr lang="en-US" sz="2800" dirty="0">
                <a:solidFill>
                  <a:srgbClr val="FFFFFF"/>
                </a:solidFill>
              </a:rPr>
              <a:t>T(</a:t>
            </a:r>
            <a:r>
              <a:rPr lang="en-US" sz="2800" i="1" dirty="0">
                <a:solidFill>
                  <a:srgbClr val="FFFFFF"/>
                </a:solidFill>
              </a:rPr>
              <a:t>n</a:t>
            </a:r>
            <a:r>
              <a:rPr lang="en-US" sz="2800" dirty="0">
                <a:solidFill>
                  <a:srgbClr val="FFFFFF"/>
                </a:solidFill>
              </a:rPr>
              <a:t>)</a:t>
            </a:r>
            <a:r>
              <a:rPr lang="en-US" sz="2800" dirty="0">
                <a:solidFill>
                  <a:srgbClr val="FFFFFF"/>
                </a:solidFill>
                <a:sym typeface="Symbol" pitchFamily="18" charset="2"/>
              </a:rPr>
              <a:t>=</a:t>
            </a:r>
            <a:r>
              <a:rPr lang="en-US" sz="2800" dirty="0">
                <a:solidFill>
                  <a:srgbClr val="FFFFFF"/>
                </a:solidFill>
                <a:sym typeface="Symbol" pitchFamily="18" charset="2"/>
              </a:rPr>
              <a:t>(</a:t>
            </a:r>
            <a:r>
              <a:rPr lang="en-US" sz="2800" i="1" dirty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2800" dirty="0">
                <a:solidFill>
                  <a:srgbClr val="FFFFFF"/>
                </a:solidFill>
                <a:sym typeface="Symbol" pitchFamily="18" charset="2"/>
              </a:rPr>
              <a:t>)</a:t>
            </a:r>
            <a:r>
              <a:rPr lang="en-US" sz="2800" dirty="0">
                <a:solidFill>
                  <a:srgbClr val="FFFFFF"/>
                </a:solidFill>
                <a:cs typeface="Times New Roman" pitchFamily="18" charset="0"/>
              </a:rPr>
              <a:t>+</a:t>
            </a:r>
            <a:r>
              <a:rPr lang="en-US" sz="4000" dirty="0">
                <a:solidFill>
                  <a:srgbClr val="FFFFFF"/>
                </a:solidFill>
                <a:sym typeface="Symbol" pitchFamily="18" charset="2"/>
              </a:rPr>
              <a:t></a:t>
            </a:r>
            <a:r>
              <a:rPr lang="en-US" sz="2800" dirty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n-US" sz="2800" dirty="0" err="1">
                <a:solidFill>
                  <a:srgbClr val="FFFFFF"/>
                </a:solidFill>
                <a:sym typeface="Symbol" pitchFamily="18" charset="2"/>
              </a:rPr>
              <a:t>t</a:t>
            </a:r>
            <a:r>
              <a:rPr lang="en-US" sz="2800" baseline="-25000" dirty="0" err="1">
                <a:solidFill>
                  <a:srgbClr val="FFFFFF"/>
                </a:solidFill>
                <a:sym typeface="Symbol" pitchFamily="18" charset="2"/>
              </a:rPr>
              <a:t>k</a:t>
            </a:r>
            <a:r>
              <a:rPr lang="en-US" sz="2800" dirty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≤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  <a:sym typeface="Symbol" pitchFamily="18" charset="2"/>
              </a:rPr>
              <a:t>(</a:t>
            </a:r>
            <a:r>
              <a:rPr lang="en-US" sz="2800" i="1" dirty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2800" dirty="0">
                <a:solidFill>
                  <a:srgbClr val="FFFFFF"/>
                </a:solidFill>
                <a:sym typeface="Symbol" pitchFamily="18" charset="2"/>
              </a:rPr>
              <a:t>)+</a:t>
            </a:r>
            <a:r>
              <a:rPr lang="en-US" sz="4000" dirty="0">
                <a:solidFill>
                  <a:srgbClr val="FFFFFF"/>
                </a:solidFill>
                <a:sym typeface="Symbol" pitchFamily="18" charset="2"/>
              </a:rPr>
              <a:t></a:t>
            </a:r>
            <a:r>
              <a:rPr lang="en-US" sz="2800" dirty="0">
                <a:solidFill>
                  <a:srgbClr val="FFFFFF"/>
                </a:solidFill>
                <a:sym typeface="Symbol" pitchFamily="18" charset="2"/>
              </a:rPr>
              <a:t> 2k =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  <a:sym typeface="Symbol" pitchFamily="18" charset="2"/>
              </a:rPr>
              <a:t>(</a:t>
            </a:r>
            <a:r>
              <a:rPr lang="en-US" sz="2400" i="1" dirty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2400" dirty="0">
                <a:solidFill>
                  <a:srgbClr val="FFFFFF"/>
                </a:solidFill>
                <a:sym typeface="Symbol" pitchFamily="18" charset="2"/>
              </a:rPr>
              <a:t>)+</a:t>
            </a:r>
            <a:r>
              <a:rPr lang="en-US" sz="2400" dirty="0">
                <a:solidFill>
                  <a:srgbClr val="FFFFFF"/>
                </a:solidFill>
              </a:rPr>
              <a:t>n·(n-1) = </a:t>
            </a:r>
            <a:r>
              <a:rPr lang="en-US" sz="2400" dirty="0">
                <a:solidFill>
                  <a:srgbClr val="FFFFFF"/>
                </a:solidFill>
                <a:sym typeface="Symbol" pitchFamily="18" charset="2"/>
              </a:rPr>
              <a:t>(</a:t>
            </a:r>
            <a:r>
              <a:rPr lang="en-US" sz="2400" i="1" dirty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2400" baseline="30000" dirty="0">
                <a:solidFill>
                  <a:srgbClr val="FFFFFF"/>
                </a:solidFill>
                <a:sym typeface="Symbol" pitchFamily="18" charset="2"/>
              </a:rPr>
              <a:t>2</a:t>
            </a:r>
            <a:r>
              <a:rPr lang="en-US" sz="2400" dirty="0">
                <a:solidFill>
                  <a:srgbClr val="FFFFFF"/>
                </a:solidFill>
                <a:sym typeface="Symbol" pitchFamily="18" charset="2"/>
              </a:rPr>
              <a:t>)</a:t>
            </a:r>
            <a:endParaRPr lang="en-US" sz="2400" dirty="0">
              <a:solidFill>
                <a:srgbClr val="FFFFFF"/>
              </a:solidFill>
              <a:latin typeface="Tahoma" pitchFamily="34" charset="0"/>
              <a:sym typeface="Symbol" pitchFamily="18" charset="2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>
                <a:solidFill>
                  <a:srgbClr val="FFFFFF"/>
                </a:solidFill>
                <a:sym typeface="Symbol" pitchFamily="18" charset="2"/>
              </a:rPr>
              <a:t>     T(</a:t>
            </a:r>
            <a:r>
              <a:rPr lang="en-US" sz="3200" i="1" dirty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3200" dirty="0">
                <a:solidFill>
                  <a:srgbClr val="FFFFFF"/>
                </a:solidFill>
                <a:sym typeface="Symbol" pitchFamily="18" charset="2"/>
              </a:rPr>
              <a:t>) = </a:t>
            </a:r>
            <a:r>
              <a:rPr lang="en-US" sz="3600" dirty="0">
                <a:solidFill>
                  <a:srgbClr val="FFFF00"/>
                </a:solidFill>
                <a:sym typeface="Symbol" pitchFamily="18" charset="2"/>
              </a:rPr>
              <a:t>O</a:t>
            </a:r>
            <a:r>
              <a:rPr lang="en-US" sz="3600" dirty="0">
                <a:solidFill>
                  <a:srgbClr val="FFFFFF"/>
                </a:solidFill>
                <a:sym typeface="Symbol" pitchFamily="18" charset="2"/>
              </a:rPr>
              <a:t>(</a:t>
            </a:r>
            <a:r>
              <a:rPr lang="en-US" sz="3600" i="1" dirty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3600" baseline="30000" dirty="0">
                <a:solidFill>
                  <a:srgbClr val="FFFFFF"/>
                </a:solidFill>
                <a:sym typeface="Symbol" pitchFamily="18" charset="2"/>
              </a:rPr>
              <a:t>2</a:t>
            </a:r>
            <a:r>
              <a:rPr lang="en-US" sz="3600" dirty="0">
                <a:solidFill>
                  <a:srgbClr val="FFFF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402036" y="5301208"/>
            <a:ext cx="585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k=1</a:t>
            </a: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2462361" y="4627563"/>
            <a:ext cx="525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n</a:t>
            </a:r>
            <a:r>
              <a:rPr lang="en-US" sz="2000" smtClean="0">
                <a:solidFill>
                  <a:srgbClr val="FFFFFF"/>
                </a:solidFill>
              </a:rPr>
              <a:t>-1</a:t>
            </a:r>
            <a:endParaRPr lang="en-US" sz="2000" i="1" smtClean="0">
              <a:solidFill>
                <a:srgbClr val="FFFFFF"/>
              </a:solidFill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4274245" y="5301208"/>
            <a:ext cx="585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k=1</a:t>
            </a: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4283968" y="4627563"/>
            <a:ext cx="525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n</a:t>
            </a:r>
            <a:r>
              <a:rPr lang="en-US" sz="2000" smtClean="0">
                <a:solidFill>
                  <a:srgbClr val="FFFFFF"/>
                </a:solidFill>
              </a:rPr>
              <a:t>-1</a:t>
            </a:r>
            <a:endParaRPr lang="en-US" i="1" smtClean="0">
              <a:solidFill>
                <a:srgbClr val="FFFFFF"/>
              </a:solidFill>
            </a:endParaRPr>
          </a:p>
        </p:txBody>
      </p:sp>
      <p:sp>
        <p:nvSpPr>
          <p:cNvPr id="26638" name="Rectangle 19"/>
          <p:cNvSpPr>
            <a:spLocks noChangeArrowheads="1"/>
          </p:cNvSpPr>
          <p:nvPr/>
        </p:nvSpPr>
        <p:spPr bwMode="auto">
          <a:xfrm>
            <a:off x="1331913" y="333375"/>
            <a:ext cx="741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000">
                <a:solidFill>
                  <a:srgbClr val="FFFF00"/>
                </a:solidFill>
                <a:latin typeface="Times" pitchFamily="18" charset="0"/>
              </a:rPr>
              <a:t>Una variante dell’IS più efficiente</a:t>
            </a:r>
          </a:p>
        </p:txBody>
      </p:sp>
      <p:sp>
        <p:nvSpPr>
          <p:cNvPr id="112662" name="Rectangle 22"/>
          <p:cNvSpPr>
            <a:spLocks noChangeArrowheads="1"/>
          </p:cNvSpPr>
          <p:nvPr/>
        </p:nvSpPr>
        <p:spPr bwMode="auto">
          <a:xfrm>
            <a:off x="4104468" y="5561945"/>
            <a:ext cx="50395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Si </a:t>
            </a:r>
            <a:r>
              <a:rPr lang="en-US" sz="2000" dirty="0" err="1">
                <a:solidFill>
                  <a:srgbClr val="FFFFFF"/>
                </a:solidFill>
                <a:latin typeface="Times" pitchFamily="18" charset="0"/>
              </a:rPr>
              <a:t>noti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" pitchFamily="18" charset="0"/>
              </a:rPr>
              <a:t>che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Times" pitchFamily="18" charset="0"/>
              </a:rPr>
              <a:t>T(n)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 è </a:t>
            </a:r>
            <a:r>
              <a:rPr lang="en-US" sz="2000" dirty="0">
                <a:solidFill>
                  <a:srgbClr val="FFFF00"/>
                </a:solidFill>
                <a:latin typeface="Times" pitchFamily="18" charset="0"/>
              </a:rPr>
              <a:t>AL PIÙ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Times" pitchFamily="18" charset="0"/>
              </a:rPr>
              <a:t>UGUALE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 ad un </a:t>
            </a:r>
            <a:r>
              <a:rPr lang="en-US" sz="2000" dirty="0" err="1">
                <a:solidFill>
                  <a:srgbClr val="FFFFFF"/>
                </a:solidFill>
                <a:latin typeface="Times" pitchFamily="18" charset="0"/>
              </a:rPr>
              <a:t>polinomio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 di 2º </a:t>
            </a:r>
            <a:r>
              <a:rPr lang="en-US" sz="2000" dirty="0" err="1">
                <a:solidFill>
                  <a:srgbClr val="FFFFFF"/>
                </a:solidFill>
                <a:latin typeface="Times" pitchFamily="18" charset="0"/>
              </a:rPr>
              <a:t>grado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 in </a:t>
            </a:r>
            <a:r>
              <a:rPr lang="en-US" sz="2000" dirty="0">
                <a:solidFill>
                  <a:srgbClr val="FFFF00"/>
                </a:solidFill>
                <a:latin typeface="Times" pitchFamily="18" charset="0"/>
              </a:rPr>
              <a:t>n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, e </a:t>
            </a:r>
            <a:r>
              <a:rPr lang="en-US" sz="2000" dirty="0" err="1">
                <a:solidFill>
                  <a:srgbClr val="FFFFFF"/>
                </a:solidFill>
                <a:latin typeface="Times" pitchFamily="18" charset="0"/>
              </a:rPr>
              <a:t>quindi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 la </a:t>
            </a:r>
            <a:r>
              <a:rPr lang="en-US" sz="2000" dirty="0" err="1">
                <a:solidFill>
                  <a:srgbClr val="FFFFFF"/>
                </a:solidFill>
                <a:latin typeface="Times" pitchFamily="18" charset="0"/>
              </a:rPr>
              <a:t>notazione</a:t>
            </a:r>
            <a:r>
              <a:rPr lang="en-US" sz="2000" dirty="0">
                <a:solidFill>
                  <a:srgbClr val="FFFFFF"/>
                </a:solidFill>
                <a:latin typeface="Times" pitchFamily="18" charset="0"/>
              </a:rPr>
              <a:t> </a:t>
            </a: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O</a:t>
            </a:r>
            <a:r>
              <a:rPr lang="it-IT" sz="2000" dirty="0">
                <a:solidFill>
                  <a:srgbClr val="FFFFFF"/>
                </a:solidFill>
                <a:latin typeface="Times" pitchFamily="18" charset="0"/>
              </a:rPr>
              <a:t> è perfettamente </a:t>
            </a: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ESPRESSIVA</a:t>
            </a:r>
            <a:r>
              <a:rPr lang="it-IT" sz="2000" dirty="0">
                <a:solidFill>
                  <a:srgbClr val="FFFFFF"/>
                </a:solidFill>
                <a:latin typeface="Times" pitchFamily="18" charset="0"/>
              </a:rPr>
              <a:t> del valore di T(n)</a:t>
            </a:r>
            <a:endParaRPr lang="el-GR" sz="2000" dirty="0">
              <a:solidFill>
                <a:srgbClr val="FFFF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0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 animBg="1"/>
      <p:bldP spid="112649" grpId="0"/>
      <p:bldP spid="112650" grpId="0" animBg="1"/>
      <p:bldP spid="112651" grpId="0"/>
      <p:bldP spid="112653" grpId="0" build="p"/>
      <p:bldP spid="112654" grpId="0"/>
      <p:bldP spid="112655" grpId="0"/>
      <p:bldP spid="112657" grpId="0"/>
      <p:bldP spid="112658" grpId="0"/>
      <p:bldP spid="1126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"/>
            <a:ext cx="7772400" cy="1143000"/>
          </a:xfrm>
        </p:spPr>
        <p:txBody>
          <a:bodyPr/>
          <a:lstStyle/>
          <a:p>
            <a:pPr eaLnBrk="1" hangingPunct="1"/>
            <a:r>
              <a:rPr lang="it-IT" sz="3600" dirty="0" smtClean="0">
                <a:solidFill>
                  <a:srgbClr val="FFFF00"/>
                </a:solidFill>
              </a:rPr>
              <a:t>Caso migliore, peggiore, e medio di </a:t>
            </a:r>
            <a:r>
              <a:rPr lang="it-IT" sz="3600" dirty="0" smtClean="0">
                <a:solidFill>
                  <a:srgbClr val="FFFF00"/>
                </a:solidFill>
                <a:latin typeface="Courier" pitchFamily="49" charset="0"/>
              </a:rPr>
              <a:t>InsertionSort2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9144000" cy="48244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Caso</a:t>
            </a:r>
            <a:r>
              <a:rPr lang="en-US" sz="2800" dirty="0" smtClean="0"/>
              <a:t> </a:t>
            </a:r>
            <a:r>
              <a:rPr lang="en-US" sz="2800" dirty="0" err="1" smtClean="0"/>
              <a:t>migliore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array </a:t>
            </a:r>
            <a:r>
              <a:rPr lang="en-US" sz="2400" dirty="0" err="1" smtClean="0"/>
              <a:t>già</a:t>
            </a:r>
            <a:r>
              <a:rPr lang="en-US" sz="2400" dirty="0" smtClean="0"/>
              <a:t> </a:t>
            </a:r>
            <a:r>
              <a:rPr lang="en-US" sz="2400" dirty="0" err="1" smtClean="0"/>
              <a:t>ordinato</a:t>
            </a:r>
            <a:r>
              <a:rPr lang="en-US" sz="2400" dirty="0" smtClean="0"/>
              <a:t> in </a:t>
            </a:r>
            <a:r>
              <a:rPr lang="en-US" sz="2400" dirty="0" err="1" smtClean="0"/>
              <a:t>ordine</a:t>
            </a:r>
            <a:r>
              <a:rPr lang="en-US" sz="2400" dirty="0" smtClean="0"/>
              <a:t> </a:t>
            </a:r>
            <a:r>
              <a:rPr lang="en-US" sz="2400" dirty="0" err="1" smtClean="0"/>
              <a:t>crescente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 </a:t>
            </a:r>
            <a:r>
              <a:rPr lang="en-US" sz="2400" dirty="0" err="1" smtClean="0">
                <a:sym typeface="Symbol" pitchFamily="18" charset="2"/>
              </a:rPr>
              <a:t>t</a:t>
            </a:r>
            <a:r>
              <a:rPr lang="en-US" sz="2400" baseline="-25000" dirty="0" err="1" smtClean="0">
                <a:sym typeface="Symbol" pitchFamily="18" charset="2"/>
              </a:rPr>
              <a:t>k</a:t>
            </a:r>
            <a:r>
              <a:rPr lang="en-US" sz="2400" dirty="0" smtClean="0">
                <a:sym typeface="Symbol" pitchFamily="18" charset="2"/>
              </a:rPr>
              <a:t> = 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 </a:t>
            </a:r>
            <a:r>
              <a:rPr lang="en-US" sz="2400" dirty="0" err="1" smtClean="0"/>
              <a:t>T</a:t>
            </a:r>
            <a:r>
              <a:rPr lang="en-US" sz="2400" i="1" baseline="-25000" dirty="0" err="1" smtClean="0"/>
              <a:t>best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 pitchFamily="18" charset="2"/>
              </a:rPr>
              <a:t> = (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)     (</a:t>
            </a:r>
            <a:r>
              <a:rPr lang="en-US" sz="2400" dirty="0" err="1" smtClean="0">
                <a:sym typeface="Symbol" pitchFamily="18" charset="2"/>
              </a:rPr>
              <a:t>costo</a:t>
            </a:r>
            <a:r>
              <a:rPr lang="en-US" sz="2400" dirty="0" smtClean="0">
                <a:sym typeface="Symbol" pitchFamily="18" charset="2"/>
              </a:rPr>
              <a:t> del </a:t>
            </a:r>
            <a:r>
              <a:rPr lang="en-US" sz="2400" dirty="0" err="1" smtClean="0">
                <a:sym typeface="Symbol" pitchFamily="18" charset="2"/>
              </a:rPr>
              <a:t>ciclo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for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esterno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ym typeface="Symbol" pitchFamily="18" charset="2"/>
              </a:rPr>
              <a:t>Caso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peggiore</a:t>
            </a:r>
            <a:endParaRPr lang="en-US" sz="28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array </a:t>
            </a:r>
            <a:r>
              <a:rPr lang="en-US" sz="2400" dirty="0" err="1" smtClean="0">
                <a:sym typeface="Symbol" pitchFamily="18" charset="2"/>
              </a:rPr>
              <a:t>ordinato</a:t>
            </a:r>
            <a:r>
              <a:rPr lang="en-US" sz="2400" dirty="0" smtClean="0">
                <a:sym typeface="Symbol" pitchFamily="18" charset="2"/>
              </a:rPr>
              <a:t> in </a:t>
            </a:r>
            <a:r>
              <a:rPr lang="en-US" sz="2400" dirty="0" err="1" smtClean="0">
                <a:sym typeface="Symbol" pitchFamily="18" charset="2"/>
              </a:rPr>
              <a:t>ordine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decrescente</a:t>
            </a:r>
            <a:r>
              <a:rPr lang="en-US" sz="2400" dirty="0" smtClean="0">
                <a:sym typeface="Symbol" pitchFamily="18" charset="2"/>
              </a:rPr>
              <a:t>  </a:t>
            </a:r>
            <a:r>
              <a:rPr lang="en-US" sz="2400" dirty="0" err="1" smtClean="0">
                <a:sym typeface="Symbol" pitchFamily="18" charset="2"/>
              </a:rPr>
              <a:t>t</a:t>
            </a:r>
            <a:r>
              <a:rPr lang="en-US" sz="2400" baseline="-25000" dirty="0" err="1" smtClean="0">
                <a:sym typeface="Symbol" pitchFamily="18" charset="2"/>
              </a:rPr>
              <a:t>k</a:t>
            </a:r>
            <a:r>
              <a:rPr lang="en-US" sz="2400" dirty="0" smtClean="0">
                <a:sym typeface="Symbol" pitchFamily="18" charset="2"/>
              </a:rPr>
              <a:t> = 2k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 </a:t>
            </a:r>
            <a:r>
              <a:rPr lang="en-US" sz="2400" dirty="0" smtClean="0"/>
              <a:t>T(</a:t>
            </a:r>
            <a:r>
              <a:rPr lang="en-US" sz="2400" i="1" dirty="0" smtClean="0"/>
              <a:t>n</a:t>
            </a:r>
            <a:r>
              <a:rPr lang="en-US" sz="2400" dirty="0" smtClean="0"/>
              <a:t>) = </a:t>
            </a:r>
            <a:r>
              <a:rPr lang="en-US" sz="3600" dirty="0" smtClean="0">
                <a:sym typeface="Symbol" pitchFamily="18" charset="2"/>
              </a:rPr>
              <a:t></a:t>
            </a:r>
            <a:r>
              <a:rPr lang="en-US" sz="2400" dirty="0" smtClean="0">
                <a:sym typeface="Symbol" pitchFamily="18" charset="2"/>
              </a:rPr>
              <a:t> 2k </a:t>
            </a:r>
            <a:r>
              <a:rPr lang="en-US" sz="2400" dirty="0" smtClean="0"/>
              <a:t>= </a:t>
            </a:r>
            <a:r>
              <a:rPr lang="en-US" sz="2400" dirty="0" smtClean="0">
                <a:sym typeface="Symbol" pitchFamily="18" charset="2"/>
              </a:rPr>
              <a:t>(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i="1" baseline="30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ym typeface="Symbol" pitchFamily="18" charset="2"/>
              </a:rPr>
              <a:t>Caso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medio</a:t>
            </a:r>
            <a:endParaRPr lang="en-US" sz="28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pitchFamily="18" charset="2"/>
              </a:rPr>
              <a:t>L’elemento</a:t>
            </a:r>
            <a:r>
              <a:rPr lang="en-US" sz="2400" dirty="0" smtClean="0">
                <a:sym typeface="Symbol" pitchFamily="18" charset="2"/>
              </a:rPr>
              <a:t> in </a:t>
            </a:r>
            <a:r>
              <a:rPr lang="en-US" sz="2400" dirty="0" err="1" smtClean="0">
                <a:sym typeface="Symbol" pitchFamily="18" charset="2"/>
              </a:rPr>
              <a:t>posizione</a:t>
            </a:r>
            <a:r>
              <a:rPr lang="en-US" sz="2400" dirty="0" smtClean="0">
                <a:sym typeface="Symbol" pitchFamily="18" charset="2"/>
              </a:rPr>
              <a:t> k+1 ha la </a:t>
            </a:r>
            <a:r>
              <a:rPr lang="en-US" sz="2400" dirty="0" err="1" smtClean="0">
                <a:sym typeface="Symbol" pitchFamily="18" charset="2"/>
              </a:rPr>
              <a:t>medesima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probabilità</a:t>
            </a:r>
            <a:r>
              <a:rPr lang="en-US" sz="2400" dirty="0" smtClean="0">
                <a:sym typeface="Symbol" pitchFamily="18" charset="2"/>
              </a:rPr>
              <a:t> di </a:t>
            </a:r>
            <a:r>
              <a:rPr lang="en-US" sz="2400" dirty="0" err="1" smtClean="0">
                <a:sym typeface="Symbol" pitchFamily="18" charset="2"/>
              </a:rPr>
              <a:t>essere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inserito</a:t>
            </a:r>
            <a:r>
              <a:rPr lang="en-US" sz="2400" dirty="0" smtClean="0">
                <a:sym typeface="Symbol" pitchFamily="18" charset="2"/>
              </a:rPr>
              <a:t> in </a:t>
            </a:r>
            <a:r>
              <a:rPr lang="en-US" sz="2400" dirty="0" err="1" smtClean="0">
                <a:sym typeface="Symbol" pitchFamily="18" charset="2"/>
              </a:rPr>
              <a:t>ciascuna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delle</a:t>
            </a:r>
            <a:r>
              <a:rPr lang="en-US" sz="2400" dirty="0" smtClean="0">
                <a:sym typeface="Symbol" pitchFamily="18" charset="2"/>
              </a:rPr>
              <a:t> k </a:t>
            </a:r>
            <a:r>
              <a:rPr lang="en-US" sz="2400" dirty="0" err="1" smtClean="0">
                <a:sym typeface="Symbol" pitchFamily="18" charset="2"/>
              </a:rPr>
              <a:t>posizioni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che</a:t>
            </a:r>
            <a:r>
              <a:rPr lang="en-US" sz="2400" dirty="0" smtClean="0">
                <a:sym typeface="Symbol" pitchFamily="18" charset="2"/>
              </a:rPr>
              <a:t> lo </a:t>
            </a:r>
            <a:r>
              <a:rPr lang="en-US" sz="2400" dirty="0" err="1" smtClean="0">
                <a:sym typeface="Symbol" pitchFamily="18" charset="2"/>
              </a:rPr>
              <a:t>precedono</a:t>
            </a:r>
            <a:r>
              <a:rPr lang="en-US" sz="2400" dirty="0" smtClean="0">
                <a:sym typeface="Symbol" pitchFamily="18" charset="2"/>
              </a:rPr>
              <a:t>   la </a:t>
            </a:r>
            <a:r>
              <a:rPr lang="en-US" sz="2400" dirty="0" err="1" smtClean="0">
                <a:sym typeface="Symbol" pitchFamily="18" charset="2"/>
              </a:rPr>
              <a:t>sua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posizione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attesa</a:t>
            </a:r>
            <a:r>
              <a:rPr lang="en-US" sz="2400" dirty="0" smtClean="0">
                <a:sym typeface="Symbol" pitchFamily="18" charset="2"/>
              </a:rPr>
              <a:t> è k/2  </a:t>
            </a:r>
            <a:r>
              <a:rPr lang="en-US" sz="2400" dirty="0" err="1" smtClean="0">
                <a:sym typeface="Symbol" pitchFamily="18" charset="2"/>
              </a:rPr>
              <a:t>il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sym typeface="Symbol" pitchFamily="18" charset="2"/>
              </a:rPr>
              <a:t>valore</a:t>
            </a: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sym typeface="Symbol" pitchFamily="18" charset="2"/>
              </a:rPr>
              <a:t>atteso</a:t>
            </a: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di </a:t>
            </a:r>
            <a:r>
              <a:rPr lang="en-US" sz="2400" dirty="0" err="1" smtClean="0">
                <a:sym typeface="Symbol" pitchFamily="18" charset="2"/>
              </a:rPr>
              <a:t>t</a:t>
            </a:r>
            <a:r>
              <a:rPr lang="en-US" sz="2400" baseline="-25000" dirty="0" err="1" smtClean="0">
                <a:sym typeface="Symbol" pitchFamily="18" charset="2"/>
              </a:rPr>
              <a:t>k</a:t>
            </a:r>
            <a:r>
              <a:rPr lang="en-US" sz="2400" dirty="0" smtClean="0">
                <a:sym typeface="Symbol" pitchFamily="18" charset="2"/>
              </a:rPr>
              <a:t> = 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 </a:t>
            </a:r>
            <a:r>
              <a:rPr lang="en-US" sz="2400" dirty="0" err="1" smtClean="0"/>
              <a:t>T</a:t>
            </a:r>
            <a:r>
              <a:rPr lang="en-US" sz="2400" i="1" baseline="-25000" dirty="0" err="1" smtClean="0"/>
              <a:t>avg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 = </a:t>
            </a:r>
            <a:r>
              <a:rPr lang="en-US" sz="3600" dirty="0" smtClean="0">
                <a:sym typeface="Symbol" pitchFamily="18" charset="2"/>
              </a:rPr>
              <a:t></a:t>
            </a:r>
            <a:r>
              <a:rPr lang="en-US" sz="2400" dirty="0" smtClean="0">
                <a:sym typeface="Symbol" pitchFamily="18" charset="2"/>
              </a:rPr>
              <a:t> k </a:t>
            </a:r>
            <a:r>
              <a:rPr lang="en-US" sz="2400" dirty="0" smtClean="0"/>
              <a:t>= </a:t>
            </a:r>
            <a:r>
              <a:rPr lang="en-US" sz="2400" dirty="0" smtClean="0">
                <a:sym typeface="Symbol" pitchFamily="18" charset="2"/>
              </a:rPr>
              <a:t>(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i="1" baseline="30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)    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4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2051720" y="3861048"/>
            <a:ext cx="544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FFFFFF"/>
                </a:solidFill>
              </a:rPr>
              <a:t>k=1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2370138" y="6021388"/>
            <a:ext cx="54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FFFFFF"/>
                </a:solidFill>
              </a:rPr>
              <a:t>k=1</a:t>
            </a:r>
            <a:endParaRPr lang="en-US" sz="2000" smtClean="0">
              <a:solidFill>
                <a:srgbClr val="FFFFFF"/>
              </a:solidFill>
            </a:endParaRP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2393950" y="5445125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i="1" smtClean="0">
                <a:solidFill>
                  <a:srgbClr val="FFFFFF"/>
                </a:solidFill>
              </a:rPr>
              <a:t>n</a:t>
            </a:r>
            <a:r>
              <a:rPr lang="en-US" sz="1800" smtClean="0">
                <a:solidFill>
                  <a:srgbClr val="FFFFFF"/>
                </a:solidFill>
              </a:rPr>
              <a:t>-1</a:t>
            </a:r>
            <a:endParaRPr lang="en-US" sz="1800" i="1" smtClean="0">
              <a:solidFill>
                <a:srgbClr val="FFFFFF"/>
              </a:solidFill>
            </a:endParaRP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051720" y="3348038"/>
            <a:ext cx="493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i="1" smtClean="0">
                <a:solidFill>
                  <a:srgbClr val="FFFFFF"/>
                </a:solidFill>
              </a:rPr>
              <a:t>n</a:t>
            </a:r>
            <a:r>
              <a:rPr lang="en-US" sz="1800" smtClean="0">
                <a:solidFill>
                  <a:srgbClr val="FFFFFF"/>
                </a:solidFill>
              </a:rPr>
              <a:t>-1</a:t>
            </a:r>
            <a:endParaRPr lang="en-US" sz="1800" i="1" smtClean="0">
              <a:solidFill>
                <a:srgbClr val="FFFF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9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7" grpId="0"/>
      <p:bldP spid="124939" grpId="0"/>
      <p:bldP spid="124941" grpId="0"/>
      <p:bldP spid="1249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"/>
            <a:ext cx="7772400" cy="1143000"/>
          </a:xfrm>
        </p:spPr>
        <p:txBody>
          <a:bodyPr/>
          <a:lstStyle/>
          <a:p>
            <a:pPr eaLnBrk="1" hangingPunct="1"/>
            <a:r>
              <a:rPr lang="it-IT" sz="3600" dirty="0" smtClean="0">
                <a:solidFill>
                  <a:srgbClr val="FFFF00"/>
                </a:solidFill>
              </a:rPr>
              <a:t>Legge di Murphy?</a:t>
            </a:r>
            <a:endParaRPr lang="it-IT" sz="3600" dirty="0" smtClean="0">
              <a:solidFill>
                <a:srgbClr val="FFFF00"/>
              </a:solidFill>
              <a:latin typeface="Courier" pitchFamily="49" charset="0"/>
            </a:endParaRP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341438"/>
            <a:ext cx="8280920" cy="4824412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sz="2800" b="1" dirty="0" smtClean="0"/>
              <a:t>«</a:t>
            </a:r>
            <a:r>
              <a:rPr lang="it-IT" sz="2800" dirty="0" smtClean="0"/>
              <a:t> Se qualcosa può andar male, lo farà. </a:t>
            </a:r>
            <a:r>
              <a:rPr lang="it-IT" sz="2800" b="1" dirty="0" smtClean="0"/>
              <a:t>»</a:t>
            </a:r>
          </a:p>
          <a:p>
            <a:pPr eaLnBrk="1" hangingPunct="1">
              <a:lnSpc>
                <a:spcPct val="90000"/>
              </a:lnSpc>
            </a:pPr>
            <a:endParaRPr lang="it-IT" sz="2800" b="1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/>
              <a:t>In </a:t>
            </a:r>
            <a:r>
              <a:rPr lang="en-US" sz="2800" dirty="0" err="1" smtClean="0"/>
              <a:t>realtà</a:t>
            </a:r>
            <a:r>
              <a:rPr lang="en-US" sz="2800" dirty="0" smtClean="0"/>
              <a:t>, </a:t>
            </a:r>
            <a:r>
              <a:rPr lang="en-US" sz="2800" dirty="0" err="1" smtClean="0"/>
              <a:t>negli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algoritmi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caso</a:t>
            </a:r>
            <a:r>
              <a:rPr lang="en-US" sz="2800" dirty="0" smtClean="0"/>
              <a:t> </a:t>
            </a:r>
            <a:r>
              <a:rPr lang="en-US" sz="2800" dirty="0" err="1" smtClean="0"/>
              <a:t>medio</a:t>
            </a:r>
            <a:r>
              <a:rPr lang="en-US" sz="2800" dirty="0" smtClean="0"/>
              <a:t> costa </a:t>
            </a:r>
            <a:r>
              <a:rPr lang="en-US" sz="2800" dirty="0" err="1" smtClean="0"/>
              <a:t>spesso</a:t>
            </a:r>
            <a:r>
              <a:rPr lang="en-US" sz="2800" dirty="0" smtClean="0"/>
              <a:t> come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caso</a:t>
            </a:r>
            <a:r>
              <a:rPr lang="en-US" sz="2800" dirty="0" smtClean="0"/>
              <a:t> </a:t>
            </a:r>
            <a:r>
              <a:rPr lang="en-US" sz="2800" dirty="0" err="1" smtClean="0"/>
              <a:t>peggiore</a:t>
            </a:r>
            <a:r>
              <a:rPr lang="en-US" sz="2800" dirty="0" smtClean="0"/>
              <a:t> (</a:t>
            </a:r>
            <a:r>
              <a:rPr lang="en-US" sz="2800" dirty="0" err="1" smtClean="0"/>
              <a:t>asintoticamente</a:t>
            </a:r>
            <a:r>
              <a:rPr lang="en-US" sz="2800" dirty="0" smtClean="0"/>
              <a:t>), in </a:t>
            </a:r>
            <a:r>
              <a:rPr lang="en-US" sz="2800" dirty="0" err="1" smtClean="0"/>
              <a:t>quanto</a:t>
            </a:r>
            <a:r>
              <a:rPr lang="en-US" sz="2800" dirty="0" smtClean="0"/>
              <a:t> le </a:t>
            </a:r>
            <a:r>
              <a:rPr lang="en-US" sz="2800" dirty="0" err="1" smtClean="0"/>
              <a:t>strutture</a:t>
            </a:r>
            <a:r>
              <a:rPr lang="en-US" sz="2800" dirty="0" smtClean="0"/>
              <a:t> di </a:t>
            </a:r>
            <a:r>
              <a:rPr lang="en-US" sz="2800" dirty="0" err="1" smtClean="0"/>
              <a:t>controllo</a:t>
            </a:r>
            <a:r>
              <a:rPr lang="en-US" sz="2800" dirty="0" smtClean="0"/>
              <a:t> </a:t>
            </a:r>
            <a:r>
              <a:rPr lang="en-US" sz="2800" dirty="0" err="1" smtClean="0"/>
              <a:t>fondamentali</a:t>
            </a:r>
            <a:r>
              <a:rPr lang="en-US" sz="2800" dirty="0" smtClean="0"/>
              <a:t> </a:t>
            </a:r>
            <a:r>
              <a:rPr lang="en-US" sz="2800" dirty="0" err="1" smtClean="0"/>
              <a:t>degli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algoritmi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i </a:t>
            </a:r>
            <a:r>
              <a:rPr lang="en-US" sz="2800" dirty="0" err="1" smtClean="0">
                <a:solidFill>
                  <a:srgbClr val="FFFF00"/>
                </a:solidFill>
              </a:rPr>
              <a:t>cicli</a:t>
            </a:r>
            <a:r>
              <a:rPr lang="en-US" sz="2800" dirty="0" smtClean="0"/>
              <a:t>, e </a:t>
            </a:r>
            <a:r>
              <a:rPr lang="en-US" sz="2800" dirty="0" err="1" smtClean="0"/>
              <a:t>spesso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caso</a:t>
            </a:r>
            <a:r>
              <a:rPr lang="en-US" sz="2800" dirty="0" smtClean="0"/>
              <a:t> </a:t>
            </a:r>
            <a:r>
              <a:rPr lang="en-US" sz="2800" dirty="0" err="1" smtClean="0"/>
              <a:t>medio</a:t>
            </a:r>
            <a:r>
              <a:rPr lang="en-US" sz="2800" dirty="0" smtClean="0"/>
              <a:t> </a:t>
            </a:r>
            <a:r>
              <a:rPr lang="en-US" sz="2800" dirty="0" err="1" smtClean="0"/>
              <a:t>implica</a:t>
            </a:r>
            <a:r>
              <a:rPr lang="en-US" sz="2800" dirty="0" smtClean="0"/>
              <a:t> </a:t>
            </a:r>
            <a:r>
              <a:rPr lang="en-US" sz="2800" dirty="0" err="1" smtClean="0"/>
              <a:t>l’esecuzione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metà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/>
              <a:t>delle</a:t>
            </a:r>
            <a:r>
              <a:rPr lang="en-US" sz="2800" dirty="0" smtClean="0"/>
              <a:t> </a:t>
            </a:r>
            <a:r>
              <a:rPr lang="en-US" sz="2800" dirty="0" err="1" smtClean="0"/>
              <a:t>istruzioni</a:t>
            </a:r>
            <a:r>
              <a:rPr lang="en-US" sz="2800" dirty="0" smtClean="0"/>
              <a:t> di un </a:t>
            </a:r>
            <a:r>
              <a:rPr lang="en-US" sz="2800" dirty="0" err="1" smtClean="0"/>
              <a:t>ciclo</a:t>
            </a:r>
            <a:r>
              <a:rPr lang="en-US" sz="2800" dirty="0" smtClean="0"/>
              <a:t>, </a:t>
            </a:r>
            <a:r>
              <a:rPr lang="en-US" sz="2800" dirty="0" err="1" smtClean="0"/>
              <a:t>senza</a:t>
            </a:r>
            <a:r>
              <a:rPr lang="en-US" sz="2800" dirty="0" smtClean="0"/>
              <a:t> </a:t>
            </a:r>
            <a:r>
              <a:rPr lang="en-US" sz="2800" dirty="0" err="1" smtClean="0"/>
              <a:t>quindi</a:t>
            </a:r>
            <a:r>
              <a:rPr lang="en-US" sz="2800" dirty="0" smtClean="0"/>
              <a:t> </a:t>
            </a:r>
            <a:r>
              <a:rPr lang="en-US" sz="2800" dirty="0" err="1" smtClean="0"/>
              <a:t>avere</a:t>
            </a:r>
            <a:r>
              <a:rPr lang="en-US" sz="2800" dirty="0" smtClean="0"/>
              <a:t> un </a:t>
            </a:r>
            <a:r>
              <a:rPr lang="en-US" sz="2800" dirty="0" err="1" smtClean="0"/>
              <a:t>abbattimento</a:t>
            </a:r>
            <a:r>
              <a:rPr lang="en-US" sz="2800" dirty="0" smtClean="0"/>
              <a:t> </a:t>
            </a:r>
            <a:r>
              <a:rPr lang="en-US" sz="2800" dirty="0" err="1" smtClean="0"/>
              <a:t>asintotico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/>
              <a:t>complessità</a:t>
            </a:r>
            <a:r>
              <a:rPr lang="en-US" sz="2800" dirty="0" smtClean="0"/>
              <a:t>.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8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ChangeArrowheads="1"/>
          </p:cNvSpPr>
          <p:nvPr/>
        </p:nvSpPr>
        <p:spPr bwMode="black">
          <a:xfrm>
            <a:off x="323528" y="260648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>
                <a:solidFill>
                  <a:srgbClr val="FFFF00"/>
                </a:solidFill>
              </a:rPr>
              <a:t>Riepilogo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1260748" y="2204318"/>
            <a:ext cx="6408737" cy="27368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4343673" y="2204318"/>
            <a:ext cx="12700" cy="27368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 flipV="1">
            <a:off x="1262336" y="3661641"/>
            <a:ext cx="6400800" cy="1746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1262336" y="4288706"/>
            <a:ext cx="6407150" cy="476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1260748" y="4368081"/>
            <a:ext cx="310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b="1">
                <a:solidFill>
                  <a:srgbClr val="FFFF00"/>
                </a:solidFill>
                <a:latin typeface="Courier" pitchFamily="49" charset="0"/>
                <a:cs typeface="Arial" charset="0"/>
              </a:rPr>
              <a:t>Insertion Sort 2</a:t>
            </a:r>
          </a:p>
        </p:txBody>
      </p:sp>
      <p:sp>
        <p:nvSpPr>
          <p:cNvPr id="30730" name="Rectangle 15"/>
          <p:cNvSpPr>
            <a:spLocks noChangeArrowheads="1"/>
          </p:cNvSpPr>
          <p:nvPr/>
        </p:nvSpPr>
        <p:spPr bwMode="auto">
          <a:xfrm>
            <a:off x="1260748" y="3758481"/>
            <a:ext cx="310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b="1">
                <a:solidFill>
                  <a:srgbClr val="FFFF00"/>
                </a:solidFill>
                <a:latin typeface="Courier" pitchFamily="49" charset="0"/>
                <a:cs typeface="Arial" charset="0"/>
              </a:rPr>
              <a:t>Insertion Sort 1</a:t>
            </a:r>
          </a:p>
        </p:txBody>
      </p:sp>
      <p:sp>
        <p:nvSpPr>
          <p:cNvPr id="30731" name="Rectangle 19"/>
          <p:cNvSpPr>
            <a:spLocks noChangeArrowheads="1"/>
          </p:cNvSpPr>
          <p:nvPr/>
        </p:nvSpPr>
        <p:spPr bwMode="auto">
          <a:xfrm>
            <a:off x="4572273" y="4364906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>
                <a:solidFill>
                  <a:srgbClr val="00CC99"/>
                </a:solidFill>
                <a:cs typeface="Arial" charset="0"/>
              </a:rPr>
              <a:t>Θ(n)</a:t>
            </a:r>
          </a:p>
        </p:txBody>
      </p:sp>
      <p:sp>
        <p:nvSpPr>
          <p:cNvPr id="30732" name="Rectangle 26"/>
          <p:cNvSpPr>
            <a:spLocks noChangeArrowheads="1"/>
          </p:cNvSpPr>
          <p:nvPr/>
        </p:nvSpPr>
        <p:spPr bwMode="auto">
          <a:xfrm>
            <a:off x="4081735" y="2247181"/>
            <a:ext cx="1858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Caso migliore</a:t>
            </a:r>
          </a:p>
        </p:txBody>
      </p:sp>
      <p:sp>
        <p:nvSpPr>
          <p:cNvPr id="30734" name="Line 28"/>
          <p:cNvSpPr>
            <a:spLocks noChangeShapeType="1"/>
          </p:cNvSpPr>
          <p:nvPr/>
        </p:nvSpPr>
        <p:spPr bwMode="auto">
          <a:xfrm>
            <a:off x="1260748" y="3069506"/>
            <a:ext cx="639603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35" name="Rectangle 29"/>
          <p:cNvSpPr>
            <a:spLocks noChangeArrowheads="1"/>
          </p:cNvSpPr>
          <p:nvPr/>
        </p:nvSpPr>
        <p:spPr bwMode="auto">
          <a:xfrm>
            <a:off x="1332185" y="3118718"/>
            <a:ext cx="274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b="1">
                <a:solidFill>
                  <a:srgbClr val="FFFF00"/>
                </a:solidFill>
                <a:latin typeface="Courier" pitchFamily="49" charset="0"/>
                <a:cs typeface="Arial" charset="0"/>
              </a:rPr>
              <a:t>Selection Sort</a:t>
            </a:r>
          </a:p>
        </p:txBody>
      </p:sp>
      <p:sp>
        <p:nvSpPr>
          <p:cNvPr id="30736" name="Rectangle 32"/>
          <p:cNvSpPr>
            <a:spLocks noChangeArrowheads="1"/>
          </p:cNvSpPr>
          <p:nvPr/>
        </p:nvSpPr>
        <p:spPr bwMode="auto">
          <a:xfrm>
            <a:off x="4500835" y="3115543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37" name="Rectangle 33"/>
          <p:cNvSpPr>
            <a:spLocks noChangeArrowheads="1"/>
          </p:cNvSpPr>
          <p:nvPr/>
        </p:nvSpPr>
        <p:spPr bwMode="auto">
          <a:xfrm>
            <a:off x="4557985" y="3717206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38" name="Line 34"/>
          <p:cNvSpPr>
            <a:spLocks noChangeShapeType="1"/>
          </p:cNvSpPr>
          <p:nvPr/>
        </p:nvSpPr>
        <p:spPr bwMode="auto">
          <a:xfrm>
            <a:off x="5580335" y="2204318"/>
            <a:ext cx="12700" cy="27368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39" name="Line 35"/>
          <p:cNvSpPr>
            <a:spLocks noChangeShapeType="1"/>
          </p:cNvSpPr>
          <p:nvPr/>
        </p:nvSpPr>
        <p:spPr bwMode="auto">
          <a:xfrm>
            <a:off x="6588398" y="2204318"/>
            <a:ext cx="12700" cy="27368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40" name="Line 36"/>
          <p:cNvSpPr>
            <a:spLocks noChangeShapeType="1"/>
          </p:cNvSpPr>
          <p:nvPr/>
        </p:nvSpPr>
        <p:spPr bwMode="auto">
          <a:xfrm>
            <a:off x="7656785" y="2204318"/>
            <a:ext cx="12700" cy="27368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41" name="Rectangle 37"/>
          <p:cNvSpPr>
            <a:spLocks noChangeArrowheads="1"/>
          </p:cNvSpPr>
          <p:nvPr/>
        </p:nvSpPr>
        <p:spPr bwMode="auto">
          <a:xfrm>
            <a:off x="5450160" y="2204318"/>
            <a:ext cx="1211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Caso medio</a:t>
            </a:r>
          </a:p>
        </p:txBody>
      </p:sp>
      <p:sp>
        <p:nvSpPr>
          <p:cNvPr id="30742" name="Rectangle 38"/>
          <p:cNvSpPr>
            <a:spLocks noChangeArrowheads="1"/>
          </p:cNvSpPr>
          <p:nvPr/>
        </p:nvSpPr>
        <p:spPr bwMode="auto">
          <a:xfrm>
            <a:off x="5639073" y="3115543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3" name="Rectangle 39"/>
          <p:cNvSpPr>
            <a:spLocks noChangeArrowheads="1"/>
          </p:cNvSpPr>
          <p:nvPr/>
        </p:nvSpPr>
        <p:spPr bwMode="auto">
          <a:xfrm>
            <a:off x="5639073" y="3717206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4" name="Rectangle 40"/>
          <p:cNvSpPr>
            <a:spLocks noChangeArrowheads="1"/>
          </p:cNvSpPr>
          <p:nvPr/>
        </p:nvSpPr>
        <p:spPr bwMode="auto">
          <a:xfrm>
            <a:off x="5639073" y="4364906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5" name="Rectangle 41"/>
          <p:cNvSpPr>
            <a:spLocks noChangeArrowheads="1"/>
          </p:cNvSpPr>
          <p:nvPr/>
        </p:nvSpPr>
        <p:spPr bwMode="auto">
          <a:xfrm>
            <a:off x="6647135" y="3115543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6" name="Rectangle 42"/>
          <p:cNvSpPr>
            <a:spLocks noChangeArrowheads="1"/>
          </p:cNvSpPr>
          <p:nvPr/>
        </p:nvSpPr>
        <p:spPr bwMode="auto">
          <a:xfrm>
            <a:off x="6647135" y="3717206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7" name="Rectangle 43"/>
          <p:cNvSpPr>
            <a:spLocks noChangeArrowheads="1"/>
          </p:cNvSpPr>
          <p:nvPr/>
        </p:nvSpPr>
        <p:spPr bwMode="auto">
          <a:xfrm>
            <a:off x="6661423" y="4364906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8" name="Rectangle 44"/>
          <p:cNvSpPr>
            <a:spLocks noChangeArrowheads="1"/>
          </p:cNvSpPr>
          <p:nvPr/>
        </p:nvSpPr>
        <p:spPr bwMode="auto">
          <a:xfrm>
            <a:off x="6456635" y="2204318"/>
            <a:ext cx="1355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>
                <a:solidFill>
                  <a:srgbClr val="FFFF00"/>
                </a:solidFill>
                <a:cs typeface="Arial" charset="0"/>
              </a:rPr>
              <a:t>Caso peggiore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1741</Words>
  <Application>Microsoft Office PowerPoint</Application>
  <PresentationFormat>Presentazione su schermo (4:3)</PresentationFormat>
  <Paragraphs>230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Tema di Office</vt:lpstr>
      <vt:lpstr>2ott03</vt:lpstr>
      <vt:lpstr>Microsoft Equation 3.0</vt:lpstr>
      <vt:lpstr>Equation</vt:lpstr>
      <vt:lpstr>Equazione</vt:lpstr>
      <vt:lpstr>Didattica e Fondamenti degli Algoritmi e della Calcolabilità Sesta giornata Risolvere efficientemente un problema in P: Il problema dell’ordinamento: Insertion Sort </vt:lpstr>
      <vt:lpstr>Presentazione standard di PowerPoint</vt:lpstr>
      <vt:lpstr>Presentazione standard di PowerPoint</vt:lpstr>
      <vt:lpstr>Correttezza</vt:lpstr>
      <vt:lpstr>Presentazione standard di PowerPoint</vt:lpstr>
      <vt:lpstr>Presentazione standard di PowerPoint</vt:lpstr>
      <vt:lpstr>Caso migliore, peggiore, e medio di InsertionSort2</vt:lpstr>
      <vt:lpstr>Legge di Murphy?</vt:lpstr>
      <vt:lpstr>Presentazione standard di PowerPoint</vt:lpstr>
      <vt:lpstr>Presentazione standard di PowerPoint</vt:lpstr>
      <vt:lpstr>Presentazione standard di PowerPoint</vt:lpstr>
      <vt:lpstr>Relazioni tra O, Ω e Θ</vt:lpstr>
      <vt:lpstr>Complessità spaziale</vt:lpstr>
      <vt:lpstr>Presentazione standard di PowerPoint</vt:lpstr>
      <vt:lpstr>Presentazione standard di PowerPoint</vt:lpstr>
      <vt:lpstr>Presentazione standard di PowerPoint</vt:lpstr>
      <vt:lpstr>Quindi, per il problema dell’ordinamento…</vt:lpstr>
      <vt:lpstr>Presentazione standard di PowerPoint</vt:lpstr>
      <vt:lpstr>Presentazione standard di PowerPoint</vt:lpstr>
      <vt:lpstr>Presentazione standard di PowerPoint</vt:lpstr>
      <vt:lpstr>Esempio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 e Fondamenti degli Algoritmi e della Calcolabilità Sesta giornata Risolvere efficientemente un problema in P: Il problema dell’ordinamento: Insertion Sort </dc:title>
  <dc:creator>Guido</dc:creator>
  <cp:lastModifiedBy>Guido</cp:lastModifiedBy>
  <cp:revision>1</cp:revision>
  <dcterms:created xsi:type="dcterms:W3CDTF">2015-04-16T13:49:45Z</dcterms:created>
  <dcterms:modified xsi:type="dcterms:W3CDTF">2015-04-16T13:51:48Z</dcterms:modified>
</cp:coreProperties>
</file>